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262" r:id="rId8"/>
    <p:sldId id="263" r:id="rId9"/>
    <p:sldId id="265" r:id="rId10"/>
    <p:sldId id="266" r:id="rId11"/>
    <p:sldId id="268" r:id="rId12"/>
    <p:sldId id="269" r:id="rId13"/>
    <p:sldId id="271" r:id="rId14"/>
    <p:sldId id="272" r:id="rId15"/>
    <p:sldId id="274" r:id="rId16"/>
    <p:sldId id="275" r:id="rId17"/>
    <p:sldId id="277" r:id="rId18"/>
    <p:sldId id="278" r:id="rId19"/>
    <p:sldId id="279" r:id="rId20"/>
    <p:sldId id="281" r:id="rId21"/>
    <p:sldId id="282" r:id="rId22"/>
    <p:sldId id="283" r:id="rId23"/>
    <p:sldId id="284" r:id="rId24"/>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37C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64" autoAdjust="0"/>
  </p:normalViewPr>
  <p:slideViewPr>
    <p:cSldViewPr snapToGrid="0">
      <p:cViewPr varScale="1">
        <p:scale>
          <a:sx n="97" d="100"/>
          <a:sy n="97" d="100"/>
        </p:scale>
        <p:origin x="-128" y="-2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637C3D2-F27A-45AC-A282-EB2EB1C9C701}" type="datetimeFigureOut">
              <a:rPr lang="bg-BG" smtClean="0"/>
              <a:t>16.05.22</a:t>
            </a:fld>
            <a:endParaRPr lang="bg-BG"/>
          </a:p>
        </p:txBody>
      </p:sp>
      <p:sp>
        <p:nvSpPr>
          <p:cNvPr id="5" name="Footer Placeholder 4"/>
          <p:cNvSpPr>
            <a:spLocks noGrp="1"/>
          </p:cNvSpPr>
          <p:nvPr>
            <p:ph type="ftr" sz="quarter" idx="11"/>
          </p:nvPr>
        </p:nvSpPr>
        <p:spPr>
          <a:xfrm>
            <a:off x="1371600" y="4323845"/>
            <a:ext cx="6400800" cy="365125"/>
          </a:xfrm>
        </p:spPr>
        <p:txBody>
          <a:bodyPr/>
          <a:lstStyle/>
          <a:p>
            <a:endParaRPr lang="bg-BG"/>
          </a:p>
        </p:txBody>
      </p:sp>
      <p:sp>
        <p:nvSpPr>
          <p:cNvPr id="6" name="Slide Number Placeholder 5"/>
          <p:cNvSpPr>
            <a:spLocks noGrp="1"/>
          </p:cNvSpPr>
          <p:nvPr>
            <p:ph type="sldNum" sz="quarter" idx="12"/>
          </p:nvPr>
        </p:nvSpPr>
        <p:spPr>
          <a:xfrm>
            <a:off x="8077200" y="1430866"/>
            <a:ext cx="2743200" cy="365125"/>
          </a:xfrm>
        </p:spPr>
        <p:txBody>
          <a:bodyPr/>
          <a:lstStyle/>
          <a:p>
            <a:fld id="{7E9E9EE2-F651-4A26-A2B4-86A9EAFE3FF7}" type="slidenum">
              <a:rPr lang="bg-BG" smtClean="0"/>
              <a:t>‹#›</a:t>
            </a:fld>
            <a:endParaRPr lang="bg-BG"/>
          </a:p>
        </p:txBody>
      </p:sp>
    </p:spTree>
    <p:extLst>
      <p:ext uri="{BB962C8B-B14F-4D97-AF65-F5344CB8AC3E}">
        <p14:creationId xmlns:p14="http://schemas.microsoft.com/office/powerpoint/2010/main" val="41641989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37C3D2-F27A-45AC-A282-EB2EB1C9C701}" type="datetimeFigureOut">
              <a:rPr lang="bg-BG" smtClean="0"/>
              <a:t>16.05.22</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E9E9EE2-F651-4A26-A2B4-86A9EAFE3FF7}" type="slidenum">
              <a:rPr lang="bg-BG" smtClean="0"/>
              <a:t>‹#›</a:t>
            </a:fld>
            <a:endParaRPr lang="bg-BG"/>
          </a:p>
        </p:txBody>
      </p:sp>
    </p:spTree>
    <p:extLst>
      <p:ext uri="{BB962C8B-B14F-4D97-AF65-F5344CB8AC3E}">
        <p14:creationId xmlns:p14="http://schemas.microsoft.com/office/powerpoint/2010/main" val="66603417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637C3D2-F27A-45AC-A282-EB2EB1C9C701}" type="datetimeFigureOut">
              <a:rPr lang="bg-BG" smtClean="0"/>
              <a:t>16.05.22</a:t>
            </a:fld>
            <a:endParaRPr lang="bg-BG"/>
          </a:p>
        </p:txBody>
      </p:sp>
      <p:sp>
        <p:nvSpPr>
          <p:cNvPr id="6" name="Footer Placeholder 5"/>
          <p:cNvSpPr>
            <a:spLocks noGrp="1"/>
          </p:cNvSpPr>
          <p:nvPr>
            <p:ph type="ftr" sz="quarter" idx="11"/>
          </p:nvPr>
        </p:nvSpPr>
        <p:spPr>
          <a:xfrm>
            <a:off x="685800" y="379941"/>
            <a:ext cx="6991492" cy="365125"/>
          </a:xfrm>
        </p:spPr>
        <p:txBody>
          <a:bodyPr/>
          <a:lstStyle/>
          <a:p>
            <a:endParaRPr lang="bg-BG"/>
          </a:p>
        </p:txBody>
      </p:sp>
      <p:sp>
        <p:nvSpPr>
          <p:cNvPr id="7" name="Slide Number Placeholder 6"/>
          <p:cNvSpPr>
            <a:spLocks noGrp="1"/>
          </p:cNvSpPr>
          <p:nvPr>
            <p:ph type="sldNum" sz="quarter" idx="12"/>
          </p:nvPr>
        </p:nvSpPr>
        <p:spPr>
          <a:xfrm>
            <a:off x="10862452" y="381000"/>
            <a:ext cx="643748" cy="365125"/>
          </a:xfrm>
        </p:spPr>
        <p:txBody>
          <a:bodyPr/>
          <a:lstStyle/>
          <a:p>
            <a:fld id="{7E9E9EE2-F651-4A26-A2B4-86A9EAFE3FF7}" type="slidenum">
              <a:rPr lang="bg-BG" smtClean="0"/>
              <a:t>‹#›</a:t>
            </a:fld>
            <a:endParaRPr lang="bg-BG"/>
          </a:p>
        </p:txBody>
      </p:sp>
    </p:spTree>
    <p:extLst>
      <p:ext uri="{BB962C8B-B14F-4D97-AF65-F5344CB8AC3E}">
        <p14:creationId xmlns:p14="http://schemas.microsoft.com/office/powerpoint/2010/main" val="21792822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637C3D2-F27A-45AC-A282-EB2EB1C9C701}" type="datetimeFigureOut">
              <a:rPr lang="bg-BG" smtClean="0"/>
              <a:t>16.05.22</a:t>
            </a:fld>
            <a:endParaRPr lang="bg-BG"/>
          </a:p>
        </p:txBody>
      </p:sp>
      <p:sp>
        <p:nvSpPr>
          <p:cNvPr id="6" name="Footer Placeholder 5"/>
          <p:cNvSpPr>
            <a:spLocks noGrp="1"/>
          </p:cNvSpPr>
          <p:nvPr>
            <p:ph type="ftr" sz="quarter" idx="11"/>
          </p:nvPr>
        </p:nvSpPr>
        <p:spPr>
          <a:xfrm>
            <a:off x="685800" y="379941"/>
            <a:ext cx="6991492" cy="365125"/>
          </a:xfrm>
        </p:spPr>
        <p:txBody>
          <a:bodyPr/>
          <a:lstStyle/>
          <a:p>
            <a:endParaRPr lang="bg-BG"/>
          </a:p>
        </p:txBody>
      </p:sp>
      <p:sp>
        <p:nvSpPr>
          <p:cNvPr id="7" name="Slide Number Placeholder 6"/>
          <p:cNvSpPr>
            <a:spLocks noGrp="1"/>
          </p:cNvSpPr>
          <p:nvPr>
            <p:ph type="sldNum" sz="quarter" idx="12"/>
          </p:nvPr>
        </p:nvSpPr>
        <p:spPr>
          <a:xfrm>
            <a:off x="10862452" y="381000"/>
            <a:ext cx="643748" cy="365125"/>
          </a:xfrm>
        </p:spPr>
        <p:txBody>
          <a:bodyPr/>
          <a:lstStyle/>
          <a:p>
            <a:fld id="{7E9E9EE2-F651-4A26-A2B4-86A9EAFE3FF7}" type="slidenum">
              <a:rPr lang="bg-BG" smtClean="0"/>
              <a:t>‹#›</a:t>
            </a:fld>
            <a:endParaRPr lang="bg-BG"/>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371322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637C3D2-F27A-45AC-A282-EB2EB1C9C701}" type="datetimeFigureOut">
              <a:rPr lang="bg-BG" smtClean="0"/>
              <a:t>16.05.22</a:t>
            </a:fld>
            <a:endParaRPr lang="bg-BG"/>
          </a:p>
        </p:txBody>
      </p:sp>
      <p:sp>
        <p:nvSpPr>
          <p:cNvPr id="6" name="Footer Placeholder 5"/>
          <p:cNvSpPr>
            <a:spLocks noGrp="1"/>
          </p:cNvSpPr>
          <p:nvPr>
            <p:ph type="ftr" sz="quarter" idx="11"/>
          </p:nvPr>
        </p:nvSpPr>
        <p:spPr>
          <a:xfrm>
            <a:off x="685800" y="378883"/>
            <a:ext cx="6991492" cy="365125"/>
          </a:xfrm>
        </p:spPr>
        <p:txBody>
          <a:bodyPr/>
          <a:lstStyle/>
          <a:p>
            <a:endParaRPr lang="bg-BG"/>
          </a:p>
        </p:txBody>
      </p:sp>
      <p:sp>
        <p:nvSpPr>
          <p:cNvPr id="7" name="Slide Number Placeholder 6"/>
          <p:cNvSpPr>
            <a:spLocks noGrp="1"/>
          </p:cNvSpPr>
          <p:nvPr>
            <p:ph type="sldNum" sz="quarter" idx="12"/>
          </p:nvPr>
        </p:nvSpPr>
        <p:spPr>
          <a:xfrm>
            <a:off x="10862452" y="381000"/>
            <a:ext cx="643748" cy="365125"/>
          </a:xfrm>
        </p:spPr>
        <p:txBody>
          <a:bodyPr/>
          <a:lstStyle/>
          <a:p>
            <a:fld id="{7E9E9EE2-F651-4A26-A2B4-86A9EAFE3FF7}" type="slidenum">
              <a:rPr lang="bg-BG" smtClean="0"/>
              <a:t>‹#›</a:t>
            </a:fld>
            <a:endParaRPr lang="bg-BG"/>
          </a:p>
        </p:txBody>
      </p:sp>
    </p:spTree>
    <p:extLst>
      <p:ext uri="{BB962C8B-B14F-4D97-AF65-F5344CB8AC3E}">
        <p14:creationId xmlns:p14="http://schemas.microsoft.com/office/powerpoint/2010/main" val="42721375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637C3D2-F27A-45AC-A282-EB2EB1C9C701}" type="datetimeFigureOut">
              <a:rPr lang="bg-BG" smtClean="0"/>
              <a:t>16.05.22</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7E9E9EE2-F651-4A26-A2B4-86A9EAFE3FF7}" type="slidenum">
              <a:rPr lang="bg-BG" smtClean="0"/>
              <a:t>‹#›</a:t>
            </a:fld>
            <a:endParaRPr lang="bg-BG"/>
          </a:p>
        </p:txBody>
      </p:sp>
    </p:spTree>
    <p:extLst>
      <p:ext uri="{BB962C8B-B14F-4D97-AF65-F5344CB8AC3E}">
        <p14:creationId xmlns:p14="http://schemas.microsoft.com/office/powerpoint/2010/main" val="4891553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637C3D2-F27A-45AC-A282-EB2EB1C9C701}" type="datetimeFigureOut">
              <a:rPr lang="bg-BG" smtClean="0"/>
              <a:t>16.05.22</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7E9E9EE2-F651-4A26-A2B4-86A9EAFE3FF7}" type="slidenum">
              <a:rPr lang="bg-BG" smtClean="0"/>
              <a:t>‹#›</a:t>
            </a:fld>
            <a:endParaRPr lang="bg-BG"/>
          </a:p>
        </p:txBody>
      </p:sp>
    </p:spTree>
    <p:extLst>
      <p:ext uri="{BB962C8B-B14F-4D97-AF65-F5344CB8AC3E}">
        <p14:creationId xmlns:p14="http://schemas.microsoft.com/office/powerpoint/2010/main" val="38901716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37C3D2-F27A-45AC-A282-EB2EB1C9C701}" type="datetimeFigureOut">
              <a:rPr lang="bg-BG" smtClean="0"/>
              <a:t>16.05.22</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E9E9EE2-F651-4A26-A2B4-86A9EAFE3FF7}" type="slidenum">
              <a:rPr lang="bg-BG" smtClean="0"/>
              <a:t>‹#›</a:t>
            </a:fld>
            <a:endParaRPr lang="bg-BG"/>
          </a:p>
        </p:txBody>
      </p:sp>
    </p:spTree>
    <p:extLst>
      <p:ext uri="{BB962C8B-B14F-4D97-AF65-F5344CB8AC3E}">
        <p14:creationId xmlns:p14="http://schemas.microsoft.com/office/powerpoint/2010/main" val="30202724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637C3D2-F27A-45AC-A282-EB2EB1C9C701}" type="datetimeFigureOut">
              <a:rPr lang="bg-BG" smtClean="0"/>
              <a:t>16.05.22</a:t>
            </a:fld>
            <a:endParaRPr lang="bg-BG"/>
          </a:p>
        </p:txBody>
      </p:sp>
      <p:sp>
        <p:nvSpPr>
          <p:cNvPr id="5" name="Footer Placeholder 4"/>
          <p:cNvSpPr>
            <a:spLocks noGrp="1"/>
          </p:cNvSpPr>
          <p:nvPr>
            <p:ph type="ftr" sz="quarter" idx="11"/>
          </p:nvPr>
        </p:nvSpPr>
        <p:spPr>
          <a:xfrm>
            <a:off x="685800" y="381000"/>
            <a:ext cx="6991492" cy="365125"/>
          </a:xfrm>
        </p:spPr>
        <p:txBody>
          <a:bodyPr/>
          <a:lstStyle/>
          <a:p>
            <a:endParaRPr lang="bg-BG"/>
          </a:p>
        </p:txBody>
      </p:sp>
      <p:sp>
        <p:nvSpPr>
          <p:cNvPr id="6" name="Slide Number Placeholder 5"/>
          <p:cNvSpPr>
            <a:spLocks noGrp="1"/>
          </p:cNvSpPr>
          <p:nvPr>
            <p:ph type="sldNum" sz="quarter" idx="12"/>
          </p:nvPr>
        </p:nvSpPr>
        <p:spPr>
          <a:xfrm>
            <a:off x="10862452" y="381000"/>
            <a:ext cx="643748" cy="365125"/>
          </a:xfrm>
        </p:spPr>
        <p:txBody>
          <a:bodyPr/>
          <a:lstStyle/>
          <a:p>
            <a:fld id="{7E9E9EE2-F651-4A26-A2B4-86A9EAFE3FF7}" type="slidenum">
              <a:rPr lang="bg-BG" smtClean="0"/>
              <a:t>‹#›</a:t>
            </a:fld>
            <a:endParaRPr lang="bg-BG"/>
          </a:p>
        </p:txBody>
      </p:sp>
    </p:spTree>
    <p:extLst>
      <p:ext uri="{BB962C8B-B14F-4D97-AF65-F5344CB8AC3E}">
        <p14:creationId xmlns:p14="http://schemas.microsoft.com/office/powerpoint/2010/main" val="14912505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37C3D2-F27A-45AC-A282-EB2EB1C9C701}" type="datetimeFigureOut">
              <a:rPr lang="bg-BG" smtClean="0"/>
              <a:t>16.05.22</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7E9E9EE2-F651-4A26-A2B4-86A9EAFE3FF7}" type="slidenum">
              <a:rPr lang="bg-BG" smtClean="0"/>
              <a:t>‹#›</a:t>
            </a:fld>
            <a:endParaRPr lang="bg-BG"/>
          </a:p>
        </p:txBody>
      </p:sp>
    </p:spTree>
    <p:extLst>
      <p:ext uri="{BB962C8B-B14F-4D97-AF65-F5344CB8AC3E}">
        <p14:creationId xmlns:p14="http://schemas.microsoft.com/office/powerpoint/2010/main" val="19124130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637C3D2-F27A-45AC-A282-EB2EB1C9C701}" type="datetimeFigureOut">
              <a:rPr lang="bg-BG" smtClean="0"/>
              <a:t>16.05.22</a:t>
            </a:fld>
            <a:endParaRPr lang="bg-BG"/>
          </a:p>
        </p:txBody>
      </p:sp>
      <p:sp>
        <p:nvSpPr>
          <p:cNvPr id="5" name="Footer Placeholder 4"/>
          <p:cNvSpPr>
            <a:spLocks noGrp="1"/>
          </p:cNvSpPr>
          <p:nvPr>
            <p:ph type="ftr" sz="quarter" idx="11"/>
          </p:nvPr>
        </p:nvSpPr>
        <p:spPr>
          <a:xfrm>
            <a:off x="685800" y="381001"/>
            <a:ext cx="6991492" cy="364065"/>
          </a:xfrm>
        </p:spPr>
        <p:txBody>
          <a:bodyPr/>
          <a:lstStyle/>
          <a:p>
            <a:endParaRPr lang="bg-BG"/>
          </a:p>
        </p:txBody>
      </p:sp>
      <p:sp>
        <p:nvSpPr>
          <p:cNvPr id="6" name="Slide Number Placeholder 5"/>
          <p:cNvSpPr>
            <a:spLocks noGrp="1"/>
          </p:cNvSpPr>
          <p:nvPr>
            <p:ph type="sldNum" sz="quarter" idx="12"/>
          </p:nvPr>
        </p:nvSpPr>
        <p:spPr>
          <a:xfrm>
            <a:off x="10862452" y="381000"/>
            <a:ext cx="643748" cy="365125"/>
          </a:xfrm>
        </p:spPr>
        <p:txBody>
          <a:bodyPr/>
          <a:lstStyle/>
          <a:p>
            <a:fld id="{7E9E9EE2-F651-4A26-A2B4-86A9EAFE3FF7}" type="slidenum">
              <a:rPr lang="bg-BG" smtClean="0"/>
              <a:t>‹#›</a:t>
            </a:fld>
            <a:endParaRPr lang="bg-BG"/>
          </a:p>
        </p:txBody>
      </p:sp>
    </p:spTree>
    <p:extLst>
      <p:ext uri="{BB962C8B-B14F-4D97-AF65-F5344CB8AC3E}">
        <p14:creationId xmlns:p14="http://schemas.microsoft.com/office/powerpoint/2010/main" val="29307089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37C3D2-F27A-45AC-A282-EB2EB1C9C701}" type="datetimeFigureOut">
              <a:rPr lang="bg-BG" smtClean="0"/>
              <a:t>16.05.22</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E9E9EE2-F651-4A26-A2B4-86A9EAFE3FF7}" type="slidenum">
              <a:rPr lang="bg-BG" smtClean="0"/>
              <a:t>‹#›</a:t>
            </a:fld>
            <a:endParaRPr lang="bg-BG"/>
          </a:p>
        </p:txBody>
      </p:sp>
    </p:spTree>
    <p:extLst>
      <p:ext uri="{BB962C8B-B14F-4D97-AF65-F5344CB8AC3E}">
        <p14:creationId xmlns:p14="http://schemas.microsoft.com/office/powerpoint/2010/main" val="24729905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37C3D2-F27A-45AC-A282-EB2EB1C9C701}" type="datetimeFigureOut">
              <a:rPr lang="bg-BG" smtClean="0"/>
              <a:t>16.05.22</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7E9E9EE2-F651-4A26-A2B4-86A9EAFE3FF7}" type="slidenum">
              <a:rPr lang="bg-BG" smtClean="0"/>
              <a:t>‹#›</a:t>
            </a:fld>
            <a:endParaRPr lang="bg-BG"/>
          </a:p>
        </p:txBody>
      </p:sp>
    </p:spTree>
    <p:extLst>
      <p:ext uri="{BB962C8B-B14F-4D97-AF65-F5344CB8AC3E}">
        <p14:creationId xmlns:p14="http://schemas.microsoft.com/office/powerpoint/2010/main" val="18446825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37C3D2-F27A-45AC-A282-EB2EB1C9C701}" type="datetimeFigureOut">
              <a:rPr lang="bg-BG" smtClean="0"/>
              <a:t>16.05.22</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7E9E9EE2-F651-4A26-A2B4-86A9EAFE3FF7}" type="slidenum">
              <a:rPr lang="bg-BG" smtClean="0"/>
              <a:t>‹#›</a:t>
            </a:fld>
            <a:endParaRPr lang="bg-BG"/>
          </a:p>
        </p:txBody>
      </p:sp>
    </p:spTree>
    <p:extLst>
      <p:ext uri="{BB962C8B-B14F-4D97-AF65-F5344CB8AC3E}">
        <p14:creationId xmlns:p14="http://schemas.microsoft.com/office/powerpoint/2010/main" val="30216484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7C3D2-F27A-45AC-A282-EB2EB1C9C701}" type="datetimeFigureOut">
              <a:rPr lang="bg-BG" smtClean="0"/>
              <a:t>16.05.22</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7E9E9EE2-F651-4A26-A2B4-86A9EAFE3FF7}" type="slidenum">
              <a:rPr lang="bg-BG" smtClean="0"/>
              <a:t>‹#›</a:t>
            </a:fld>
            <a:endParaRPr lang="bg-BG"/>
          </a:p>
        </p:txBody>
      </p:sp>
    </p:spTree>
    <p:extLst>
      <p:ext uri="{BB962C8B-B14F-4D97-AF65-F5344CB8AC3E}">
        <p14:creationId xmlns:p14="http://schemas.microsoft.com/office/powerpoint/2010/main" val="3564776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37C3D2-F27A-45AC-A282-EB2EB1C9C701}" type="datetimeFigureOut">
              <a:rPr lang="bg-BG" smtClean="0"/>
              <a:t>16.05.22</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E9E9EE2-F651-4A26-A2B4-86A9EAFE3FF7}" type="slidenum">
              <a:rPr lang="bg-BG" smtClean="0"/>
              <a:t>‹#›</a:t>
            </a:fld>
            <a:endParaRPr lang="bg-BG"/>
          </a:p>
        </p:txBody>
      </p:sp>
    </p:spTree>
    <p:extLst>
      <p:ext uri="{BB962C8B-B14F-4D97-AF65-F5344CB8AC3E}">
        <p14:creationId xmlns:p14="http://schemas.microsoft.com/office/powerpoint/2010/main" val="12337890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37C3D2-F27A-45AC-A282-EB2EB1C9C701}" type="datetimeFigureOut">
              <a:rPr lang="bg-BG" smtClean="0"/>
              <a:t>16.05.22</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E9E9EE2-F651-4A26-A2B4-86A9EAFE3FF7}" type="slidenum">
              <a:rPr lang="bg-BG" smtClean="0"/>
              <a:t>‹#›</a:t>
            </a:fld>
            <a:endParaRPr lang="bg-BG"/>
          </a:p>
        </p:txBody>
      </p:sp>
    </p:spTree>
    <p:extLst>
      <p:ext uri="{BB962C8B-B14F-4D97-AF65-F5344CB8AC3E}">
        <p14:creationId xmlns:p14="http://schemas.microsoft.com/office/powerpoint/2010/main" val="6019138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637C3D2-F27A-45AC-A282-EB2EB1C9C701}" type="datetimeFigureOut">
              <a:rPr lang="bg-BG" smtClean="0"/>
              <a:t>16.05.22</a:t>
            </a:fld>
            <a:endParaRPr lang="bg-BG"/>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E9E9EE2-F651-4A26-A2B4-86A9EAFE3FF7}" type="slidenum">
              <a:rPr lang="bg-BG" smtClean="0"/>
              <a:t>‹#›</a:t>
            </a:fld>
            <a:endParaRPr lang="bg-BG"/>
          </a:p>
        </p:txBody>
      </p:sp>
    </p:spTree>
    <p:extLst>
      <p:ext uri="{BB962C8B-B14F-4D97-AF65-F5344CB8AC3E}">
        <p14:creationId xmlns:p14="http://schemas.microsoft.com/office/powerpoint/2010/main" val="139918329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xmlns:p14="http://schemas.microsoft.com/office/powerpoint/2010/mai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6019080" y="0"/>
            <a:ext cx="5971309" cy="3937187"/>
          </a:xfrm>
        </p:spPr>
        <p:txBody>
          <a:bodyPr>
            <a:noAutofit/>
          </a:bodyPr>
          <a:lstStyle/>
          <a:p>
            <a:pPr algn="r"/>
            <a:r>
              <a:rPr lang="en-US" sz="3800" dirty="0" smtClean="0">
                <a:solidFill>
                  <a:schemeClr val="accent3">
                    <a:lumMod val="40000"/>
                    <a:lumOff val="60000"/>
                  </a:schemeClr>
                </a:solidFill>
                <a:latin typeface="Bell MT" panose="02020503060305020303" pitchFamily="18" charset="0"/>
              </a:rPr>
              <a:t>The </a:t>
            </a:r>
            <a:r>
              <a:rPr lang="bg-BG" sz="3800" dirty="0" smtClean="0">
                <a:solidFill>
                  <a:schemeClr val="accent3">
                    <a:lumMod val="40000"/>
                    <a:lumOff val="60000"/>
                  </a:schemeClr>
                </a:solidFill>
                <a:latin typeface="Bell MT" panose="02020503060305020303" pitchFamily="18" charset="0"/>
              </a:rPr>
              <a:t/>
            </a:r>
            <a:br>
              <a:rPr lang="bg-BG" sz="3800" dirty="0" smtClean="0">
                <a:solidFill>
                  <a:schemeClr val="accent3">
                    <a:lumMod val="40000"/>
                    <a:lumOff val="60000"/>
                  </a:schemeClr>
                </a:solidFill>
                <a:latin typeface="Bell MT" panose="02020503060305020303" pitchFamily="18" charset="0"/>
              </a:rPr>
            </a:br>
            <a:r>
              <a:rPr lang="en-US" sz="3800" dirty="0" smtClean="0">
                <a:solidFill>
                  <a:schemeClr val="accent3">
                    <a:lumMod val="40000"/>
                    <a:lumOff val="60000"/>
                  </a:schemeClr>
                </a:solidFill>
                <a:latin typeface="Bell MT" panose="02020503060305020303" pitchFamily="18" charset="0"/>
              </a:rPr>
              <a:t>challenging</a:t>
            </a:r>
            <a:r>
              <a:rPr lang="bg-BG" sz="3800" dirty="0" smtClean="0">
                <a:solidFill>
                  <a:schemeClr val="accent3">
                    <a:lumMod val="40000"/>
                    <a:lumOff val="60000"/>
                  </a:schemeClr>
                </a:solidFill>
                <a:latin typeface="Bell MT" panose="02020503060305020303" pitchFamily="18" charset="0"/>
              </a:rPr>
              <a:t/>
            </a:r>
            <a:br>
              <a:rPr lang="bg-BG" sz="3800" dirty="0" smtClean="0">
                <a:solidFill>
                  <a:schemeClr val="accent3">
                    <a:lumMod val="40000"/>
                    <a:lumOff val="60000"/>
                  </a:schemeClr>
                </a:solidFill>
                <a:latin typeface="Bell MT" panose="02020503060305020303" pitchFamily="18" charset="0"/>
              </a:rPr>
            </a:br>
            <a:r>
              <a:rPr lang="en-US" sz="3800" dirty="0" smtClean="0">
                <a:solidFill>
                  <a:schemeClr val="accent3">
                    <a:lumMod val="40000"/>
                    <a:lumOff val="60000"/>
                  </a:schemeClr>
                </a:solidFill>
                <a:latin typeface="Bell MT" panose="02020503060305020303" pitchFamily="18" charset="0"/>
              </a:rPr>
              <a:t> scenarios </a:t>
            </a:r>
            <a:r>
              <a:rPr lang="bg-BG" sz="3800" dirty="0" smtClean="0">
                <a:solidFill>
                  <a:schemeClr val="accent3">
                    <a:lumMod val="40000"/>
                    <a:lumOff val="60000"/>
                  </a:schemeClr>
                </a:solidFill>
                <a:latin typeface="Bell MT" panose="02020503060305020303" pitchFamily="18" charset="0"/>
              </a:rPr>
              <a:t/>
            </a:r>
            <a:br>
              <a:rPr lang="bg-BG" sz="3800" dirty="0" smtClean="0">
                <a:solidFill>
                  <a:schemeClr val="accent3">
                    <a:lumMod val="40000"/>
                    <a:lumOff val="60000"/>
                  </a:schemeClr>
                </a:solidFill>
                <a:latin typeface="Bell MT" panose="02020503060305020303" pitchFamily="18" charset="0"/>
              </a:rPr>
            </a:br>
            <a:r>
              <a:rPr lang="en-US" sz="3800" dirty="0" smtClean="0">
                <a:solidFill>
                  <a:schemeClr val="accent3">
                    <a:lumMod val="40000"/>
                    <a:lumOff val="60000"/>
                  </a:schemeClr>
                </a:solidFill>
                <a:latin typeface="Bell MT" panose="02020503060305020303" pitchFamily="18" charset="0"/>
              </a:rPr>
              <a:t>of dental </a:t>
            </a:r>
            <a:r>
              <a:rPr lang="en-US" sz="3800" dirty="0" err="1" smtClean="0">
                <a:solidFill>
                  <a:schemeClr val="accent3">
                    <a:lumMod val="40000"/>
                    <a:lumOff val="60000"/>
                  </a:schemeClr>
                </a:solidFill>
                <a:latin typeface="Bell MT" panose="02020503060305020303" pitchFamily="18" charset="0"/>
              </a:rPr>
              <a:t>implantology</a:t>
            </a:r>
            <a:endParaRPr lang="bg-BG" sz="3800" dirty="0">
              <a:solidFill>
                <a:schemeClr val="accent3">
                  <a:lumMod val="40000"/>
                  <a:lumOff val="60000"/>
                </a:schemeClr>
              </a:solidFill>
            </a:endParaRPr>
          </a:p>
        </p:txBody>
      </p:sp>
      <p:sp>
        <p:nvSpPr>
          <p:cNvPr id="3" name="Subtitle 2"/>
          <p:cNvSpPr>
            <a:spLocks noGrp="1"/>
          </p:cNvSpPr>
          <p:nvPr>
            <p:ph type="subTitle" idx="1"/>
          </p:nvPr>
        </p:nvSpPr>
        <p:spPr>
          <a:xfrm>
            <a:off x="8354558" y="5361048"/>
            <a:ext cx="3635831" cy="679269"/>
          </a:xfrm>
        </p:spPr>
        <p:txBody>
          <a:bodyPr>
            <a:normAutofit/>
          </a:bodyPr>
          <a:lstStyle/>
          <a:p>
            <a:pPr algn="r"/>
            <a:r>
              <a:rPr lang="en-GB" dirty="0" smtClean="0">
                <a:solidFill>
                  <a:schemeClr val="accent3">
                    <a:lumMod val="40000"/>
                    <a:lumOff val="60000"/>
                  </a:schemeClr>
                </a:solidFill>
              </a:rPr>
              <a:t>Presented by: Daniel </a:t>
            </a:r>
            <a:r>
              <a:rPr lang="en-GB" dirty="0" err="1" smtClean="0">
                <a:solidFill>
                  <a:schemeClr val="accent3">
                    <a:lumMod val="40000"/>
                    <a:lumOff val="60000"/>
                  </a:schemeClr>
                </a:solidFill>
              </a:rPr>
              <a:t>Zhelev</a:t>
            </a:r>
            <a:r>
              <a:rPr lang="en-GB" dirty="0" smtClean="0">
                <a:solidFill>
                  <a:schemeClr val="accent3">
                    <a:lumMod val="40000"/>
                    <a:lumOff val="60000"/>
                  </a:schemeClr>
                </a:solidFill>
              </a:rPr>
              <a:t> and Peter </a:t>
            </a:r>
            <a:r>
              <a:rPr lang="en-GB" dirty="0" err="1" smtClean="0">
                <a:solidFill>
                  <a:schemeClr val="accent3">
                    <a:lumMod val="40000"/>
                    <a:lumOff val="60000"/>
                  </a:schemeClr>
                </a:solidFill>
              </a:rPr>
              <a:t>Chantov</a:t>
            </a:r>
            <a:endParaRPr lang="bg-BG" dirty="0">
              <a:solidFill>
                <a:schemeClr val="accent3">
                  <a:lumMod val="40000"/>
                  <a:lumOff val="60000"/>
                </a:schemeClr>
              </a:solidFill>
            </a:endParaRPr>
          </a:p>
        </p:txBody>
      </p:sp>
    </p:spTree>
    <p:extLst>
      <p:ext uri="{BB962C8B-B14F-4D97-AF65-F5344CB8AC3E}">
        <p14:creationId xmlns:p14="http://schemas.microsoft.com/office/powerpoint/2010/main" val="2226614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0473" y="532969"/>
            <a:ext cx="6580909" cy="707886"/>
          </a:xfrm>
          <a:prstGeom prst="rect">
            <a:avLst/>
          </a:prstGeom>
        </p:spPr>
        <p:txBody>
          <a:bodyPr wrap="square">
            <a:spAutoFit/>
          </a:bodyPr>
          <a:lstStyle/>
          <a:p>
            <a:r>
              <a:rPr lang="en-GB" sz="4000" dirty="0">
                <a:solidFill>
                  <a:srgbClr val="66FFFF"/>
                </a:solidFill>
                <a:latin typeface="Bell MT" panose="02020503060305020303" pitchFamily="18" charset="0"/>
              </a:rPr>
              <a:t>Narrow dental implant</a:t>
            </a:r>
            <a:endParaRPr lang="bg-BG" sz="4000" dirty="0">
              <a:solidFill>
                <a:srgbClr val="66FFFF"/>
              </a:solidFill>
            </a:endParaRPr>
          </a:p>
        </p:txBody>
      </p:sp>
      <p:sp>
        <p:nvSpPr>
          <p:cNvPr id="3" name="Rectangle 2"/>
          <p:cNvSpPr/>
          <p:nvPr/>
        </p:nvSpPr>
        <p:spPr>
          <a:xfrm>
            <a:off x="1198418" y="4574691"/>
            <a:ext cx="10155382" cy="1938992"/>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In locations of limited </a:t>
            </a:r>
            <a:r>
              <a:rPr lang="en-US" sz="2400" dirty="0" err="1">
                <a:latin typeface="Calibri" panose="020F0502020204030204" pitchFamily="34" charset="0"/>
                <a:cs typeface="Calibri" panose="020F0502020204030204" pitchFamily="34" charset="0"/>
              </a:rPr>
              <a:t>mesiodistal</a:t>
            </a:r>
            <a:r>
              <a:rPr lang="en-US" sz="2400" dirty="0">
                <a:latin typeface="Calibri" panose="020F0502020204030204" pitchFamily="34" charset="0"/>
                <a:cs typeface="Calibri" panose="020F0502020204030204" pitchFamily="34" charset="0"/>
              </a:rPr>
              <a:t> width, the ability to place an implant can be jeopardized by a lot of factors, such as the flap design, root angulation, coronal tilting, alveolar bone dimension, and operator’s clinical skills to place an implant usually via one or two drilling sequences only, which can leave no room for corrections neither over preparation of osteotomy </a:t>
            </a:r>
            <a:r>
              <a:rPr lang="en-US" sz="2400" dirty="0" smtClean="0">
                <a:latin typeface="Calibri" panose="020F0502020204030204" pitchFamily="34" charset="0"/>
                <a:cs typeface="Calibri" panose="020F0502020204030204" pitchFamily="34" charset="0"/>
              </a:rPr>
              <a:t>sites.</a:t>
            </a:r>
            <a:endParaRPr lang="bg-BG" sz="2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2103724" y="1595659"/>
            <a:ext cx="7047203" cy="23609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95537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6638" y="928254"/>
            <a:ext cx="9448271" cy="707886"/>
          </a:xfrm>
          <a:prstGeom prst="rect">
            <a:avLst/>
          </a:prstGeom>
        </p:spPr>
        <p:txBody>
          <a:bodyPr wrap="square">
            <a:spAutoFit/>
          </a:bodyPr>
          <a:lstStyle/>
          <a:p>
            <a:r>
              <a:rPr lang="en-US" sz="4000" dirty="0">
                <a:solidFill>
                  <a:srgbClr val="66FFFF"/>
                </a:solidFill>
                <a:latin typeface="Bell MT" panose="02020503060305020303" pitchFamily="18" charset="0"/>
              </a:rPr>
              <a:t>The challenge of </a:t>
            </a:r>
            <a:r>
              <a:rPr lang="en-US" sz="4000" dirty="0" err="1">
                <a:solidFill>
                  <a:srgbClr val="66FFFF"/>
                </a:solidFill>
                <a:latin typeface="Bell MT" panose="02020503060305020303" pitchFamily="18" charset="0"/>
              </a:rPr>
              <a:t>onlay</a:t>
            </a:r>
            <a:r>
              <a:rPr lang="en-US" sz="4000" dirty="0">
                <a:solidFill>
                  <a:srgbClr val="66FFFF"/>
                </a:solidFill>
                <a:latin typeface="Bell MT" panose="02020503060305020303" pitchFamily="18" charset="0"/>
              </a:rPr>
              <a:t> bone grafting</a:t>
            </a:r>
            <a:endParaRPr lang="bg-BG" sz="4000" dirty="0">
              <a:solidFill>
                <a:srgbClr val="66FFFF"/>
              </a:solidFill>
            </a:endParaRPr>
          </a:p>
        </p:txBody>
      </p:sp>
      <p:pic>
        <p:nvPicPr>
          <p:cNvPr id="3" name="Picture 2"/>
          <p:cNvPicPr>
            <a:picLocks noChangeAspect="1"/>
          </p:cNvPicPr>
          <p:nvPr/>
        </p:nvPicPr>
        <p:blipFill>
          <a:blip r:embed="rId2"/>
          <a:stretch>
            <a:fillRect/>
          </a:stretch>
        </p:blipFill>
        <p:spPr>
          <a:xfrm>
            <a:off x="551416" y="2827941"/>
            <a:ext cx="6639357" cy="22982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7620000" y="3121892"/>
            <a:ext cx="4572000" cy="1569660"/>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A 33-year-old male patient presented with missing left central incisor for more than 6 years secondary to </a:t>
            </a:r>
            <a:r>
              <a:rPr lang="en-US" sz="2400" dirty="0" smtClean="0">
                <a:latin typeface="Calibri" panose="020F0502020204030204" pitchFamily="34" charset="0"/>
                <a:cs typeface="Calibri" panose="020F0502020204030204" pitchFamily="34" charset="0"/>
              </a:rPr>
              <a:t>trauma.</a:t>
            </a:r>
            <a:endParaRPr lang="bg-BG"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2718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3380" y="4499246"/>
            <a:ext cx="9324110" cy="1938992"/>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A clinical intraoperative image of the previous case showing the flap raised and indicating an extremely poor alveolar bone horizontal width that prohibits the implant placement and switch the procedure to a local grafting using particulate allogenic graft with calcium sulfate carrier to improve the consistency and bulk.</a:t>
            </a:r>
            <a:endParaRPr lang="bg-BG" sz="2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2629331" y="1156155"/>
            <a:ext cx="7612207" cy="30331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7650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4762" y="805934"/>
            <a:ext cx="5138394" cy="707886"/>
          </a:xfrm>
          <a:prstGeom prst="rect">
            <a:avLst/>
          </a:prstGeom>
        </p:spPr>
        <p:txBody>
          <a:bodyPr wrap="none">
            <a:spAutoFit/>
          </a:bodyPr>
          <a:lstStyle/>
          <a:p>
            <a:r>
              <a:rPr lang="en-GB" sz="4000" dirty="0">
                <a:solidFill>
                  <a:srgbClr val="66FFFF"/>
                </a:solidFill>
                <a:latin typeface="Bell MT" panose="02020503060305020303" pitchFamily="18" charset="0"/>
              </a:rPr>
              <a:t>Material-related factors</a:t>
            </a:r>
            <a:endParaRPr lang="bg-BG" sz="4000" dirty="0">
              <a:solidFill>
                <a:srgbClr val="66FFFF"/>
              </a:solidFill>
            </a:endParaRPr>
          </a:p>
        </p:txBody>
      </p:sp>
      <p:sp>
        <p:nvSpPr>
          <p:cNvPr id="3" name="Rectangle 2"/>
          <p:cNvSpPr/>
          <p:nvPr/>
        </p:nvSpPr>
        <p:spPr>
          <a:xfrm>
            <a:off x="609600" y="1904623"/>
            <a:ext cx="6096000" cy="4154984"/>
          </a:xfrm>
          <a:prstGeom prst="rect">
            <a:avLst/>
          </a:prstGeom>
        </p:spPr>
        <p:txBody>
          <a:bodyPr>
            <a:spAutoFit/>
          </a:bodyPr>
          <a:lstStyle/>
          <a:p>
            <a:pPr marL="342900" indent="-342900">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 Implant </a:t>
            </a:r>
            <a:r>
              <a:rPr lang="en-US" sz="2400" dirty="0">
                <a:latin typeface="Calibri" panose="020F0502020204030204" pitchFamily="34" charset="0"/>
                <a:cs typeface="Calibri" panose="020F0502020204030204" pitchFamily="34" charset="0"/>
              </a:rPr>
              <a:t>surface </a:t>
            </a:r>
            <a:r>
              <a:rPr lang="en-US" sz="2400" dirty="0" smtClean="0">
                <a:latin typeface="Calibri" panose="020F0502020204030204" pitchFamily="34" charset="0"/>
                <a:cs typeface="Calibri" panose="020F0502020204030204" pitchFamily="34" charset="0"/>
              </a:rPr>
              <a:t>type</a:t>
            </a:r>
          </a:p>
          <a:p>
            <a:pPr marL="342900" indent="-342900">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 Length</a:t>
            </a: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diameter</a:t>
            </a:r>
          </a:p>
          <a:p>
            <a:pPr marL="342900" indent="-342900">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 Internal design</a:t>
            </a:r>
          </a:p>
          <a:p>
            <a:pPr marL="342900" indent="-342900">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 External design</a:t>
            </a:r>
          </a:p>
          <a:p>
            <a:pPr marL="342900" indent="-342900">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 Laboratory capabilities</a:t>
            </a:r>
          </a:p>
          <a:p>
            <a:pPr marL="342900" indent="-342900">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 Managing challenges</a:t>
            </a:r>
          </a:p>
          <a:p>
            <a:pPr marL="342900" indent="-342900">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 Images capabilities</a:t>
            </a:r>
          </a:p>
          <a:p>
            <a:pPr marL="342900" indent="-342900">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 Surgical stents</a:t>
            </a:r>
          </a:p>
          <a:p>
            <a:pPr marL="342900" indent="-342900">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 Radiographic imaging</a:t>
            </a:r>
          </a:p>
          <a:p>
            <a:pPr marL="342900" indent="-342900">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 Cone </a:t>
            </a:r>
            <a:r>
              <a:rPr lang="en-US" sz="2400" dirty="0">
                <a:latin typeface="Calibri" panose="020F0502020204030204" pitchFamily="34" charset="0"/>
                <a:cs typeface="Calibri" panose="020F0502020204030204" pitchFamily="34" charset="0"/>
              </a:rPr>
              <a:t>beam CT </a:t>
            </a:r>
            <a:r>
              <a:rPr lang="en-US" sz="2400" dirty="0" smtClean="0">
                <a:latin typeface="Calibri" panose="020F0502020204030204" pitchFamily="34" charset="0"/>
                <a:cs typeface="Calibri" panose="020F0502020204030204" pitchFamily="34" charset="0"/>
              </a:rPr>
              <a:t>scanning</a:t>
            </a:r>
          </a:p>
          <a:p>
            <a:pPr marL="342900" indent="-342900">
              <a:buFont typeface="Wingdings" panose="05000000000000000000" pitchFamily="2" charset="2"/>
              <a:buChar char="ü"/>
            </a:pPr>
            <a:r>
              <a:rPr lang="en-US" sz="2400" dirty="0" smtClean="0">
                <a:latin typeface="Calibri" panose="020F0502020204030204" pitchFamily="34" charset="0"/>
                <a:cs typeface="Calibri" panose="020F0502020204030204" pitchFamily="34" charset="0"/>
              </a:rPr>
              <a:t> The </a:t>
            </a:r>
            <a:r>
              <a:rPr lang="en-US" sz="2400" dirty="0">
                <a:latin typeface="Calibri" panose="020F0502020204030204" pitchFamily="34" charset="0"/>
                <a:cs typeface="Calibri" panose="020F0502020204030204" pitchFamily="34" charset="0"/>
              </a:rPr>
              <a:t>proficiency to manage the time factor</a:t>
            </a:r>
            <a:endParaRPr lang="bg-BG" sz="2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6532806" y="2142016"/>
            <a:ext cx="4604382" cy="3461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64782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2872" y="5017007"/>
            <a:ext cx="7467600" cy="1200329"/>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This case </a:t>
            </a:r>
            <a:r>
              <a:rPr lang="en-US" sz="2400" dirty="0" smtClean="0">
                <a:latin typeface="Calibri" panose="020F0502020204030204" pitchFamily="34" charset="0"/>
                <a:cs typeface="Calibri" panose="020F0502020204030204" pitchFamily="34" charset="0"/>
              </a:rPr>
              <a:t>is </a:t>
            </a:r>
            <a:r>
              <a:rPr lang="en-US" sz="2400" dirty="0">
                <a:latin typeface="Calibri" panose="020F0502020204030204" pitchFamily="34" charset="0"/>
                <a:cs typeface="Calibri" panose="020F0502020204030204" pitchFamily="34" charset="0"/>
              </a:rPr>
              <a:t>planned for multiple dental implants in the upper right maxillary region using surgical stent that was reviewed in the lab by a</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prosthetic </a:t>
            </a:r>
            <a:r>
              <a:rPr lang="en-US" sz="2400" dirty="0" smtClean="0">
                <a:latin typeface="Calibri" panose="020F0502020204030204" pitchFamily="34" charset="0"/>
                <a:cs typeface="Calibri" panose="020F0502020204030204" pitchFamily="34" charset="0"/>
              </a:rPr>
              <a:t>team.</a:t>
            </a:r>
            <a:endParaRPr lang="bg-BG" sz="2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2202872" y="1449698"/>
            <a:ext cx="8552462" cy="31037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22260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1793" y="1431253"/>
            <a:ext cx="9493048" cy="707886"/>
          </a:xfrm>
          <a:prstGeom prst="rect">
            <a:avLst/>
          </a:prstGeom>
        </p:spPr>
        <p:txBody>
          <a:bodyPr wrap="none">
            <a:spAutoFit/>
          </a:bodyPr>
          <a:lstStyle/>
          <a:p>
            <a:r>
              <a:rPr lang="en-US" sz="4000" dirty="0">
                <a:solidFill>
                  <a:srgbClr val="66FFFF"/>
                </a:solidFill>
                <a:latin typeface="Bell MT" panose="02020503060305020303" pitchFamily="18" charset="0"/>
              </a:rPr>
              <a:t>Dental wax-up and surgical stent fabrication</a:t>
            </a:r>
          </a:p>
        </p:txBody>
      </p:sp>
      <p:sp>
        <p:nvSpPr>
          <p:cNvPr id="3" name="Rectangle 2"/>
          <p:cNvSpPr/>
          <p:nvPr/>
        </p:nvSpPr>
        <p:spPr>
          <a:xfrm>
            <a:off x="1117154" y="2918016"/>
            <a:ext cx="10169237" cy="1938992"/>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The dental wax-up is a necessary tool used to plan dental implant treatment. It is not only used for estimating the exact location and size of an implant, it is used as well to plan orthodontic movement and future grafting sites. The application of the conventional laboratory surgical stent or CBCT-based stent might lead to the same result. </a:t>
            </a:r>
            <a:endParaRPr lang="bg-BG"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1007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5" y="2246898"/>
            <a:ext cx="10543309" cy="830997"/>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P</a:t>
            </a:r>
            <a:r>
              <a:rPr lang="en-US" sz="2400" dirty="0" smtClean="0">
                <a:latin typeface="Calibri" panose="020F0502020204030204" pitchFamily="34" charset="0"/>
                <a:cs typeface="Calibri" panose="020F0502020204030204" pitchFamily="34" charset="0"/>
              </a:rPr>
              <a:t>art </a:t>
            </a:r>
            <a:r>
              <a:rPr lang="en-US" sz="2400" dirty="0">
                <a:latin typeface="Calibri" panose="020F0502020204030204" pitchFamily="34" charset="0"/>
                <a:cs typeface="Calibri" panose="020F0502020204030204" pitchFamily="34" charset="0"/>
              </a:rPr>
              <a:t>of the advancement in dental </a:t>
            </a:r>
            <a:r>
              <a:rPr lang="en-US" sz="2400" dirty="0" err="1">
                <a:latin typeface="Calibri" panose="020F0502020204030204" pitchFamily="34" charset="0"/>
                <a:cs typeface="Calibri" panose="020F0502020204030204" pitchFamily="34" charset="0"/>
              </a:rPr>
              <a:t>implantology</a:t>
            </a:r>
            <a:r>
              <a:rPr lang="en-US" sz="2400" dirty="0">
                <a:latin typeface="Calibri" panose="020F0502020204030204" pitchFamily="34" charset="0"/>
                <a:cs typeface="Calibri" panose="020F0502020204030204" pitchFamily="34" charset="0"/>
              </a:rPr>
              <a:t> care is represented by the use of cone beam CT scan (CBCT), the three-dimensional orientation is the key to </a:t>
            </a:r>
            <a:r>
              <a:rPr lang="en-US" sz="2400" dirty="0" smtClean="0">
                <a:latin typeface="Calibri" panose="020F0502020204030204" pitchFamily="34" charset="0"/>
                <a:cs typeface="Calibri" panose="020F0502020204030204" pitchFamily="34" charset="0"/>
              </a:rPr>
              <a:t>success.</a:t>
            </a:r>
            <a:endParaRPr lang="bg-BG" sz="2400" dirty="0">
              <a:latin typeface="Calibri" panose="020F0502020204030204" pitchFamily="34" charset="0"/>
              <a:cs typeface="Calibri" panose="020F0502020204030204" pitchFamily="34" charset="0"/>
            </a:endParaRPr>
          </a:p>
        </p:txBody>
      </p:sp>
      <p:sp>
        <p:nvSpPr>
          <p:cNvPr id="3" name="Rectangle 2"/>
          <p:cNvSpPr/>
          <p:nvPr/>
        </p:nvSpPr>
        <p:spPr>
          <a:xfrm>
            <a:off x="3643746" y="750563"/>
            <a:ext cx="9047016" cy="1323439"/>
          </a:xfrm>
          <a:prstGeom prst="rect">
            <a:avLst/>
          </a:prstGeom>
        </p:spPr>
        <p:txBody>
          <a:bodyPr wrap="square">
            <a:spAutoFit/>
          </a:bodyPr>
          <a:lstStyle/>
          <a:p>
            <a:r>
              <a:rPr lang="en-US" sz="4000" dirty="0">
                <a:solidFill>
                  <a:srgbClr val="66FFFF"/>
                </a:solidFill>
                <a:latin typeface="Bell MT" panose="02020503060305020303" pitchFamily="18" charset="0"/>
              </a:rPr>
              <a:t>Cone beam scan application in dental implant therapy</a:t>
            </a:r>
            <a:endParaRPr lang="bg-BG" sz="4000" dirty="0">
              <a:solidFill>
                <a:srgbClr val="66FFFF"/>
              </a:solidFill>
            </a:endParaRPr>
          </a:p>
        </p:txBody>
      </p:sp>
      <p:pic>
        <p:nvPicPr>
          <p:cNvPr id="4" name="Picture 3"/>
          <p:cNvPicPr>
            <a:picLocks noChangeAspect="1"/>
          </p:cNvPicPr>
          <p:nvPr/>
        </p:nvPicPr>
        <p:blipFill>
          <a:blip r:embed="rId2"/>
          <a:stretch>
            <a:fillRect/>
          </a:stretch>
        </p:blipFill>
        <p:spPr>
          <a:xfrm>
            <a:off x="443345" y="3545034"/>
            <a:ext cx="6964479" cy="25925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7716448" y="4056469"/>
            <a:ext cx="4080165" cy="1569660"/>
          </a:xfrm>
          <a:prstGeom prst="rect">
            <a:avLst/>
          </a:prstGeom>
        </p:spPr>
        <p:txBody>
          <a:bodyPr wrap="square">
            <a:spAutoFit/>
          </a:bodyPr>
          <a:lstStyle/>
          <a:p>
            <a:r>
              <a:rPr lang="en-US" sz="2400" dirty="0" smtClean="0">
                <a:latin typeface="Calibri" panose="020F0502020204030204" pitchFamily="34" charset="0"/>
                <a:cs typeface="Calibri" panose="020F0502020204030204" pitchFamily="34" charset="0"/>
              </a:rPr>
              <a:t>A missing </a:t>
            </a:r>
            <a:r>
              <a:rPr lang="en-US" sz="2400" dirty="0">
                <a:latin typeface="Calibri" panose="020F0502020204030204" pitchFamily="34" charset="0"/>
                <a:cs typeface="Calibri" panose="020F0502020204030204" pitchFamily="34" charset="0"/>
              </a:rPr>
              <a:t>left second premolar that is challenged horizontally by crown tilting and pneumatized maxillary </a:t>
            </a:r>
            <a:r>
              <a:rPr lang="en-US" sz="2400" dirty="0" smtClean="0">
                <a:latin typeface="Calibri" panose="020F0502020204030204" pitchFamily="34" charset="0"/>
                <a:cs typeface="Calibri" panose="020F0502020204030204" pitchFamily="34" charset="0"/>
              </a:rPr>
              <a:t>sinus.</a:t>
            </a:r>
            <a:endParaRPr lang="bg-BG"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0830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0002" y="1537588"/>
            <a:ext cx="6984856" cy="3120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258085" y="5073273"/>
            <a:ext cx="9268690" cy="1200329"/>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A postoperative CBCT scan shows the previous case of proper implant location that is not violating the sinus or dental structures as confirmed by parasagittal and axial views.</a:t>
            </a:r>
            <a:endParaRPr lang="bg-BG"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9389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98522" y="823790"/>
            <a:ext cx="2854037" cy="646331"/>
          </a:xfrm>
          <a:prstGeom prst="rect">
            <a:avLst/>
          </a:prstGeom>
          <a:noFill/>
        </p:spPr>
        <p:txBody>
          <a:bodyPr wrap="square" rtlCol="0">
            <a:spAutoFit/>
          </a:bodyPr>
          <a:lstStyle/>
          <a:p>
            <a:r>
              <a:rPr lang="en-US" sz="3600" dirty="0" smtClean="0">
                <a:solidFill>
                  <a:srgbClr val="66FFFF"/>
                </a:solidFill>
                <a:latin typeface="Bell MT" panose="02020503060305020303" pitchFamily="18" charset="0"/>
              </a:rPr>
              <a:t>Cases</a:t>
            </a:r>
            <a:endParaRPr lang="bg-BG" sz="3600" dirty="0">
              <a:solidFill>
                <a:srgbClr val="66FFFF"/>
              </a:solidFill>
            </a:endParaRPr>
          </a:p>
        </p:txBody>
      </p:sp>
      <p:pic>
        <p:nvPicPr>
          <p:cNvPr id="8" name="Picture 7"/>
          <p:cNvPicPr>
            <a:picLocks noChangeAspect="1"/>
          </p:cNvPicPr>
          <p:nvPr/>
        </p:nvPicPr>
        <p:blipFill>
          <a:blip r:embed="rId2"/>
          <a:stretch>
            <a:fillRect/>
          </a:stretch>
        </p:blipFill>
        <p:spPr>
          <a:xfrm>
            <a:off x="2827322" y="1981624"/>
            <a:ext cx="5873058" cy="3917330"/>
          </a:xfrm>
          <a:prstGeom prst="rect">
            <a:avLst/>
          </a:prstGeom>
        </p:spPr>
      </p:pic>
    </p:spTree>
    <p:extLst>
      <p:ext uri="{BB962C8B-B14F-4D97-AF65-F5344CB8AC3E}">
        <p14:creationId xmlns:p14="http://schemas.microsoft.com/office/powerpoint/2010/main" val="2706797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89864" y="3222915"/>
            <a:ext cx="5964867" cy="32398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341225" y="1283923"/>
            <a:ext cx="10224655" cy="1938992"/>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A panoramic radiograph showing three implants placed at the right mandible region. The implants are placed at improper locations pertinent to each other, surrounding structure, future rehabilitation, and opposing occlusion. Not using proper surgical stent to guide the future rehabilitation plan might lead to such devastating results.</a:t>
            </a:r>
            <a:endParaRPr lang="bg-BG"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6322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09668" y="722170"/>
            <a:ext cx="8610600" cy="1293028"/>
          </a:xfrm>
        </p:spPr>
        <p:txBody>
          <a:bodyPr/>
          <a:lstStyle/>
          <a:p>
            <a:pPr algn="ctr"/>
            <a:r>
              <a:rPr lang="en-US" dirty="0" smtClean="0">
                <a:solidFill>
                  <a:srgbClr val="66FFFF"/>
                </a:solidFill>
                <a:latin typeface="Bell MT" panose="02020503060305020303" pitchFamily="18" charset="0"/>
                <a:cs typeface="Arial" panose="020B0604020202020204" pitchFamily="34" charset="0"/>
              </a:rPr>
              <a:t>Introduction</a:t>
            </a:r>
            <a:endParaRPr lang="bg-BG" dirty="0">
              <a:solidFill>
                <a:srgbClr val="66FFFF"/>
              </a:solidFill>
              <a:latin typeface="Arial" panose="020B0604020202020204" pitchFamily="34" charset="0"/>
              <a:cs typeface="Arial" panose="020B0604020202020204" pitchFamily="34" charset="0"/>
            </a:endParaRPr>
          </a:p>
        </p:txBody>
      </p:sp>
      <p:sp>
        <p:nvSpPr>
          <p:cNvPr id="5" name="TextBox 4"/>
          <p:cNvSpPr txBox="1"/>
          <p:nvPr/>
        </p:nvSpPr>
        <p:spPr>
          <a:xfrm>
            <a:off x="1208063" y="2883876"/>
            <a:ext cx="9003324" cy="1692771"/>
          </a:xfrm>
          <a:prstGeom prst="rect">
            <a:avLst/>
          </a:prstGeom>
          <a:noFill/>
        </p:spPr>
        <p:txBody>
          <a:bodyPr wrap="square" rtlCol="0">
            <a:spAutoFit/>
          </a:bodyPr>
          <a:lstStyle/>
          <a:p>
            <a:pPr algn="just"/>
            <a:r>
              <a:rPr lang="en-US" sz="2600" dirty="0" smtClean="0">
                <a:latin typeface="Calibri" panose="020F0502020204030204" pitchFamily="34" charset="0"/>
                <a:cs typeface="Calibri" panose="020F0502020204030204" pitchFamily="34" charset="0"/>
              </a:rPr>
              <a:t>Dental </a:t>
            </a:r>
            <a:r>
              <a:rPr lang="en-US" sz="2600" dirty="0" err="1" smtClean="0">
                <a:latin typeface="Calibri" panose="020F0502020204030204" pitchFamily="34" charset="0"/>
                <a:cs typeface="Calibri" panose="020F0502020204030204" pitchFamily="34" charset="0"/>
              </a:rPr>
              <a:t>implantology</a:t>
            </a:r>
            <a:r>
              <a:rPr lang="en-US" sz="2600" dirty="0" smtClean="0">
                <a:latin typeface="Calibri" panose="020F0502020204030204" pitchFamily="34" charset="0"/>
                <a:cs typeface="Calibri" panose="020F0502020204030204" pitchFamily="34" charset="0"/>
              </a:rPr>
              <a:t> is a dynamic science that practitioners are relying on for oral rehabilitation. Due to the higher success rate, dental care is turning more and more toward using implant-based oral prosthetics. </a:t>
            </a:r>
            <a:endParaRPr lang="bg-BG"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5896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7485" y="1502318"/>
            <a:ext cx="8779020" cy="2926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441639" y="4921276"/>
            <a:ext cx="9439492" cy="830997"/>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T</a:t>
            </a:r>
            <a:r>
              <a:rPr lang="en-US" sz="2400" dirty="0" smtClean="0">
                <a:latin typeface="Calibri" panose="020F0502020204030204" pitchFamily="34" charset="0"/>
                <a:cs typeface="Calibri" panose="020F0502020204030204" pitchFamily="34" charset="0"/>
              </a:rPr>
              <a:t>hree </a:t>
            </a:r>
            <a:r>
              <a:rPr lang="en-US" sz="2400" dirty="0">
                <a:latin typeface="Calibri" panose="020F0502020204030204" pitchFamily="34" charset="0"/>
                <a:cs typeface="Calibri" panose="020F0502020204030204" pitchFamily="34" charset="0"/>
              </a:rPr>
              <a:t>implants next to each other with improper relation pertinent to future rehabilitation and as a relation to the neighboring tooth structure. </a:t>
            </a:r>
            <a:endParaRPr lang="bg-BG"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6550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844" y="2013185"/>
            <a:ext cx="8742219" cy="1569660"/>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As the dental </a:t>
            </a:r>
            <a:r>
              <a:rPr lang="en-US" sz="2400" dirty="0" err="1">
                <a:latin typeface="Calibri" panose="020F0502020204030204" pitchFamily="34" charset="0"/>
                <a:cs typeface="Calibri" panose="020F0502020204030204" pitchFamily="34" charset="0"/>
              </a:rPr>
              <a:t>implantology</a:t>
            </a:r>
            <a:r>
              <a:rPr lang="en-US" sz="2400" dirty="0">
                <a:latin typeface="Calibri" panose="020F0502020204030204" pitchFamily="34" charset="0"/>
                <a:cs typeface="Calibri" panose="020F0502020204030204" pitchFamily="34" charset="0"/>
              </a:rPr>
              <a:t> science is growing very fast, the demand to perfectionism is becoming more challenging. </a:t>
            </a:r>
            <a:r>
              <a:rPr lang="en-US" sz="2400" dirty="0" smtClean="0">
                <a:latin typeface="Calibri" panose="020F0502020204030204" pitchFamily="34" charset="0"/>
                <a:cs typeface="Calibri" panose="020F0502020204030204" pitchFamily="34" charset="0"/>
              </a:rPr>
              <a:t>The </a:t>
            </a:r>
            <a:r>
              <a:rPr lang="en-US" sz="2400" dirty="0">
                <a:latin typeface="Calibri" panose="020F0502020204030204" pitchFamily="34" charset="0"/>
                <a:cs typeface="Calibri" panose="020F0502020204030204" pitchFamily="34" charset="0"/>
              </a:rPr>
              <a:t>technical advancement in dental and medical care is continuously improving and producing </a:t>
            </a:r>
            <a:r>
              <a:rPr lang="en-US" sz="2400" dirty="0" smtClean="0">
                <a:latin typeface="Calibri" panose="020F0502020204030204" pitchFamily="34" charset="0"/>
                <a:cs typeface="Calibri" panose="020F0502020204030204" pitchFamily="34" charset="0"/>
              </a:rPr>
              <a:t>ideas…</a:t>
            </a:r>
            <a:endParaRPr lang="bg-BG" sz="2400" dirty="0">
              <a:latin typeface="Calibri" panose="020F0502020204030204" pitchFamily="34" charset="0"/>
              <a:cs typeface="Calibri" panose="020F0502020204030204" pitchFamily="34" charset="0"/>
            </a:endParaRPr>
          </a:p>
        </p:txBody>
      </p:sp>
      <p:sp>
        <p:nvSpPr>
          <p:cNvPr id="3" name="Rectangle 2"/>
          <p:cNvSpPr/>
          <p:nvPr/>
        </p:nvSpPr>
        <p:spPr>
          <a:xfrm>
            <a:off x="3833447" y="4541655"/>
            <a:ext cx="8031906" cy="830997"/>
          </a:xfrm>
          <a:prstGeom prst="rect">
            <a:avLst/>
          </a:prstGeom>
        </p:spPr>
        <p:txBody>
          <a:bodyPr wrap="square">
            <a:spAutoFit/>
          </a:bodyPr>
          <a:lstStyle/>
          <a:p>
            <a:r>
              <a:rPr lang="en-US" sz="2400" dirty="0" smtClean="0">
                <a:latin typeface="Calibri" panose="020F0502020204030204" pitchFamily="34" charset="0"/>
                <a:cs typeface="Calibri" panose="020F0502020204030204" pitchFamily="34" charset="0"/>
              </a:rPr>
              <a:t>…however</a:t>
            </a:r>
            <a:r>
              <a:rPr lang="en-US" sz="2400" dirty="0">
                <a:latin typeface="Calibri" panose="020F0502020204030204" pitchFamily="34" charset="0"/>
                <a:cs typeface="Calibri" panose="020F0502020204030204" pitchFamily="34" charset="0"/>
              </a:rPr>
              <a:t>, still a lot of doubts that one day technology might replace a human surgeon to operate on another human solely. </a:t>
            </a:r>
            <a:endParaRPr lang="bg-BG" sz="2400" dirty="0">
              <a:latin typeface="Calibri" panose="020F0502020204030204" pitchFamily="34" charset="0"/>
              <a:cs typeface="Calibri" panose="020F0502020204030204" pitchFamily="34" charset="0"/>
            </a:endParaRPr>
          </a:p>
        </p:txBody>
      </p:sp>
      <p:sp>
        <p:nvSpPr>
          <p:cNvPr id="5" name="TextBox 4"/>
          <p:cNvSpPr txBox="1"/>
          <p:nvPr/>
        </p:nvSpPr>
        <p:spPr>
          <a:xfrm>
            <a:off x="6855821" y="346489"/>
            <a:ext cx="2520242" cy="707886"/>
          </a:xfrm>
          <a:prstGeom prst="rect">
            <a:avLst/>
          </a:prstGeom>
          <a:noFill/>
        </p:spPr>
        <p:txBody>
          <a:bodyPr wrap="none" rtlCol="0">
            <a:spAutoFit/>
          </a:bodyPr>
          <a:lstStyle/>
          <a:p>
            <a:r>
              <a:rPr lang="en-US" sz="4000" dirty="0" smtClean="0">
                <a:solidFill>
                  <a:srgbClr val="66FFFF"/>
                </a:solidFill>
                <a:latin typeface="Bell MT" panose="02020503060305020303" pitchFamily="18" charset="0"/>
              </a:rPr>
              <a:t>Conclusion</a:t>
            </a:r>
            <a:endParaRPr lang="bg-BG" sz="4000" dirty="0">
              <a:solidFill>
                <a:srgbClr val="66FFFF"/>
              </a:solidFill>
            </a:endParaRPr>
          </a:p>
        </p:txBody>
      </p:sp>
    </p:spTree>
    <p:extLst>
      <p:ext uri="{BB962C8B-B14F-4D97-AF65-F5344CB8AC3E}">
        <p14:creationId xmlns:p14="http://schemas.microsoft.com/office/powerpoint/2010/main" val="28662848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1306" y="995397"/>
            <a:ext cx="2812472" cy="707886"/>
          </a:xfrm>
          <a:prstGeom prst="rect">
            <a:avLst/>
          </a:prstGeom>
          <a:noFill/>
        </p:spPr>
        <p:txBody>
          <a:bodyPr wrap="square" rtlCol="0">
            <a:spAutoFit/>
          </a:bodyPr>
          <a:lstStyle/>
          <a:p>
            <a:r>
              <a:rPr lang="en-GB" sz="4000" dirty="0" smtClean="0">
                <a:solidFill>
                  <a:srgbClr val="66FFFF"/>
                </a:solidFill>
                <a:latin typeface="Bell MT" panose="02020503060305020303" pitchFamily="18" charset="0"/>
              </a:rPr>
              <a:t>References:</a:t>
            </a:r>
            <a:endParaRPr lang="bg-BG" sz="4000" dirty="0">
              <a:solidFill>
                <a:srgbClr val="66FFFF"/>
              </a:solidFill>
            </a:endParaRPr>
          </a:p>
        </p:txBody>
      </p:sp>
      <p:sp>
        <p:nvSpPr>
          <p:cNvPr id="6" name="Content Placeholder 5"/>
          <p:cNvSpPr>
            <a:spLocks noGrp="1"/>
          </p:cNvSpPr>
          <p:nvPr>
            <p:ph idx="1"/>
          </p:nvPr>
        </p:nvSpPr>
        <p:spPr>
          <a:xfrm>
            <a:off x="712175" y="1925516"/>
            <a:ext cx="10820400" cy="4024125"/>
          </a:xfrm>
        </p:spPr>
        <p:txBody>
          <a:bodyPr>
            <a:noAutofit/>
          </a:bodyPr>
          <a:lstStyle/>
          <a:p>
            <a:r>
              <a:rPr lang="en-US" sz="1900" dirty="0" err="1" smtClean="0">
                <a:latin typeface="Calibri" panose="020F0502020204030204" pitchFamily="34" charset="0"/>
                <a:cs typeface="Calibri" panose="020F0502020204030204" pitchFamily="34" charset="0"/>
              </a:rPr>
              <a:t>Schlee</a:t>
            </a:r>
            <a:r>
              <a:rPr lang="en-US" sz="1900" dirty="0" smtClean="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M, and Esposito M (2009) Aesthetic and patient preference using a bone substitute to preserve extraction sockets under </a:t>
            </a:r>
            <a:r>
              <a:rPr lang="en-US" sz="1900" dirty="0" err="1" smtClean="0">
                <a:latin typeface="Calibri" panose="020F0502020204030204" pitchFamily="34" charset="0"/>
                <a:cs typeface="Calibri" panose="020F0502020204030204" pitchFamily="34" charset="0"/>
              </a:rPr>
              <a:t>pontics</a:t>
            </a:r>
            <a:endParaRPr lang="en-US" sz="1900" dirty="0" smtClean="0">
              <a:latin typeface="Calibri" panose="020F0502020204030204" pitchFamily="34" charset="0"/>
              <a:cs typeface="Calibri" panose="020F0502020204030204" pitchFamily="34" charset="0"/>
            </a:endParaRPr>
          </a:p>
          <a:p>
            <a:r>
              <a:rPr lang="en-US" sz="1900" dirty="0" smtClean="0">
                <a:latin typeface="Calibri" panose="020F0502020204030204" pitchFamily="34" charset="0"/>
                <a:cs typeface="Calibri" panose="020F0502020204030204" pitchFamily="34" charset="0"/>
              </a:rPr>
              <a:t>Barber </a:t>
            </a:r>
            <a:r>
              <a:rPr lang="en-US" sz="1900" dirty="0">
                <a:latin typeface="Calibri" panose="020F0502020204030204" pitchFamily="34" charset="0"/>
                <a:cs typeface="Calibri" panose="020F0502020204030204" pitchFamily="34" charset="0"/>
              </a:rPr>
              <a:t>HD, Betts NJ (1993) Rehabilitation of maxillofacial trauma patients with dental </a:t>
            </a:r>
            <a:r>
              <a:rPr lang="en-US" sz="1900" dirty="0" smtClean="0">
                <a:latin typeface="Calibri" panose="020F0502020204030204" pitchFamily="34" charset="0"/>
                <a:cs typeface="Calibri" panose="020F0502020204030204" pitchFamily="34" charset="0"/>
              </a:rPr>
              <a:t>implants</a:t>
            </a:r>
          </a:p>
          <a:p>
            <a:r>
              <a:rPr lang="en-US" sz="1900" dirty="0" smtClean="0">
                <a:latin typeface="Calibri" panose="020F0502020204030204" pitchFamily="34" charset="0"/>
                <a:cs typeface="Calibri" panose="020F0502020204030204" pitchFamily="34" charset="0"/>
              </a:rPr>
              <a:t>Steiner </a:t>
            </a:r>
            <a:r>
              <a:rPr lang="en-US" sz="1900" dirty="0">
                <a:latin typeface="Calibri" panose="020F0502020204030204" pitchFamily="34" charset="0"/>
                <a:cs typeface="Calibri" panose="020F0502020204030204" pitchFamily="34" charset="0"/>
              </a:rPr>
              <a:t>GG, Francis W, Burrell R, </a:t>
            </a:r>
            <a:r>
              <a:rPr lang="en-US" sz="1900" dirty="0" err="1">
                <a:latin typeface="Calibri" panose="020F0502020204030204" pitchFamily="34" charset="0"/>
                <a:cs typeface="Calibri" panose="020F0502020204030204" pitchFamily="34" charset="0"/>
              </a:rPr>
              <a:t>Kallet</a:t>
            </a:r>
            <a:r>
              <a:rPr lang="en-US" sz="1900" dirty="0">
                <a:latin typeface="Calibri" panose="020F0502020204030204" pitchFamily="34" charset="0"/>
                <a:cs typeface="Calibri" panose="020F0502020204030204" pitchFamily="34" charset="0"/>
              </a:rPr>
              <a:t> MP, Steiner DM, Macias R (2008) The healing socket and socket </a:t>
            </a:r>
            <a:r>
              <a:rPr lang="en-US" sz="1900" dirty="0" smtClean="0">
                <a:latin typeface="Calibri" panose="020F0502020204030204" pitchFamily="34" charset="0"/>
                <a:cs typeface="Calibri" panose="020F0502020204030204" pitchFamily="34" charset="0"/>
              </a:rPr>
              <a:t>regeneration</a:t>
            </a:r>
          </a:p>
          <a:p>
            <a:r>
              <a:rPr lang="en-US" sz="1900" dirty="0" err="1">
                <a:latin typeface="Calibri" panose="020F0502020204030204" pitchFamily="34" charset="0"/>
                <a:cs typeface="Calibri" panose="020F0502020204030204" pitchFamily="34" charset="0"/>
              </a:rPr>
              <a:t>Sonick</a:t>
            </a:r>
            <a:r>
              <a:rPr lang="en-US" sz="1900" dirty="0">
                <a:latin typeface="Calibri" panose="020F0502020204030204" pitchFamily="34" charset="0"/>
                <a:cs typeface="Calibri" panose="020F0502020204030204" pitchFamily="34" charset="0"/>
              </a:rPr>
              <a:t> M, Hwang D (2007) Tooth extraction—an opportunity for site preservation. </a:t>
            </a:r>
            <a:r>
              <a:rPr lang="en-US" sz="1900" dirty="0" err="1">
                <a:latin typeface="Calibri" panose="020F0502020204030204" pitchFamily="34" charset="0"/>
                <a:cs typeface="Calibri" panose="020F0502020204030204" pitchFamily="34" charset="0"/>
              </a:rPr>
              <a:t>Contemp</a:t>
            </a:r>
            <a:r>
              <a:rPr lang="en-US" sz="1900" dirty="0">
                <a:latin typeface="Calibri" panose="020F0502020204030204" pitchFamily="34" charset="0"/>
                <a:cs typeface="Calibri" panose="020F0502020204030204" pitchFamily="34" charset="0"/>
              </a:rPr>
              <a:t> Esthetics</a:t>
            </a:r>
            <a:endParaRPr lang="en-US" sz="1900" dirty="0" smtClean="0">
              <a:latin typeface="Calibri" panose="020F0502020204030204" pitchFamily="34" charset="0"/>
              <a:cs typeface="Calibri" panose="020F0502020204030204" pitchFamily="34" charset="0"/>
            </a:endParaRPr>
          </a:p>
          <a:p>
            <a:r>
              <a:rPr lang="en-US" sz="1900" dirty="0">
                <a:latin typeface="Calibri" panose="020F0502020204030204" pitchFamily="34" charset="0"/>
                <a:cs typeface="Calibri" panose="020F0502020204030204" pitchFamily="34" charset="0"/>
              </a:rPr>
              <a:t>Smith LP, Ng M, </a:t>
            </a:r>
            <a:r>
              <a:rPr lang="en-US" sz="1900" dirty="0" err="1">
                <a:latin typeface="Calibri" panose="020F0502020204030204" pitchFamily="34" charset="0"/>
                <a:cs typeface="Calibri" panose="020F0502020204030204" pitchFamily="34" charset="0"/>
              </a:rPr>
              <a:t>Grubor</a:t>
            </a:r>
            <a:r>
              <a:rPr lang="en-US" sz="1900" dirty="0">
                <a:latin typeface="Calibri" panose="020F0502020204030204" pitchFamily="34" charset="0"/>
                <a:cs typeface="Calibri" panose="020F0502020204030204" pitchFamily="34" charset="0"/>
              </a:rPr>
              <a:t> D, </a:t>
            </a:r>
            <a:r>
              <a:rPr lang="en-US" sz="1900" dirty="0" err="1">
                <a:latin typeface="Calibri" panose="020F0502020204030204" pitchFamily="34" charset="0"/>
                <a:cs typeface="Calibri" panose="020F0502020204030204" pitchFamily="34" charset="0"/>
              </a:rPr>
              <a:t>Chandu</a:t>
            </a:r>
            <a:r>
              <a:rPr lang="en-US" sz="1900" dirty="0">
                <a:latin typeface="Calibri" panose="020F0502020204030204" pitchFamily="34" charset="0"/>
                <a:cs typeface="Calibri" panose="020F0502020204030204" pitchFamily="34" charset="0"/>
              </a:rPr>
              <a:t> A (2009) Outcomes of dental implants placed in a surgical training </a:t>
            </a:r>
            <a:r>
              <a:rPr lang="en-US" sz="1900" dirty="0" err="1" smtClean="0">
                <a:latin typeface="Calibri" panose="020F0502020204030204" pitchFamily="34" charset="0"/>
                <a:cs typeface="Calibri" panose="020F0502020204030204" pitchFamily="34" charset="0"/>
              </a:rPr>
              <a:t>programme</a:t>
            </a:r>
            <a:endParaRPr lang="en-US" sz="1900" dirty="0" smtClean="0">
              <a:latin typeface="Calibri" panose="020F0502020204030204" pitchFamily="34" charset="0"/>
              <a:cs typeface="Calibri" panose="020F0502020204030204" pitchFamily="34" charset="0"/>
            </a:endParaRPr>
          </a:p>
          <a:p>
            <a:r>
              <a:rPr lang="en-US" sz="1900" dirty="0">
                <a:latin typeface="Calibri" panose="020F0502020204030204" pitchFamily="34" charset="0"/>
                <a:cs typeface="Calibri" panose="020F0502020204030204" pitchFamily="34" charset="0"/>
              </a:rPr>
              <a:t>Present S, Levine RA (2010). Single maxillary tooth </a:t>
            </a:r>
            <a:r>
              <a:rPr lang="en-US" sz="1900" dirty="0" smtClean="0">
                <a:latin typeface="Calibri" panose="020F0502020204030204" pitchFamily="34" charset="0"/>
                <a:cs typeface="Calibri" panose="020F0502020204030204" pitchFamily="34" charset="0"/>
              </a:rPr>
              <a:t>restoration</a:t>
            </a:r>
          </a:p>
          <a:p>
            <a:r>
              <a:rPr lang="en-US" sz="1900" dirty="0">
                <a:latin typeface="Calibri" panose="020F0502020204030204" pitchFamily="34" charset="0"/>
                <a:cs typeface="Calibri" panose="020F0502020204030204" pitchFamily="34" charset="0"/>
              </a:rPr>
              <a:t>Peter K (2004) Alveolar ridge reconstruction with </a:t>
            </a:r>
            <a:r>
              <a:rPr lang="en-US" sz="1900" dirty="0" err="1">
                <a:latin typeface="Calibri" panose="020F0502020204030204" pitchFamily="34" charset="0"/>
                <a:cs typeface="Calibri" panose="020F0502020204030204" pitchFamily="34" charset="0"/>
              </a:rPr>
              <a:t>preprosthetic</a:t>
            </a:r>
            <a:r>
              <a:rPr lang="en-US" sz="1900" dirty="0">
                <a:latin typeface="Calibri" panose="020F0502020204030204" pitchFamily="34" charset="0"/>
                <a:cs typeface="Calibri" panose="020F0502020204030204" pitchFamily="34" charset="0"/>
              </a:rPr>
              <a:t> </a:t>
            </a:r>
            <a:r>
              <a:rPr lang="en-US" sz="1900" dirty="0" smtClean="0">
                <a:latin typeface="Calibri" panose="020F0502020204030204" pitchFamily="34" charset="0"/>
                <a:cs typeface="Calibri" panose="020F0502020204030204" pitchFamily="34" charset="0"/>
              </a:rPr>
              <a:t>surgery</a:t>
            </a:r>
          </a:p>
          <a:p>
            <a:r>
              <a:rPr lang="en-US" sz="1900" dirty="0" err="1">
                <a:latin typeface="Calibri" panose="020F0502020204030204" pitchFamily="34" charset="0"/>
                <a:cs typeface="Calibri" panose="020F0502020204030204" pitchFamily="34" charset="0"/>
              </a:rPr>
              <a:t>Manikandan</a:t>
            </a:r>
            <a:r>
              <a:rPr lang="en-US" sz="1900" dirty="0">
                <a:latin typeface="Calibri" panose="020F0502020204030204" pitchFamily="34" charset="0"/>
                <a:cs typeface="Calibri" panose="020F0502020204030204" pitchFamily="34" charset="0"/>
              </a:rPr>
              <a:t> R, et al (2013) Implant surgical </a:t>
            </a:r>
            <a:r>
              <a:rPr lang="en-US" sz="1900" dirty="0" smtClean="0">
                <a:latin typeface="Calibri" panose="020F0502020204030204" pitchFamily="34" charset="0"/>
                <a:cs typeface="Calibri" panose="020F0502020204030204" pitchFamily="34" charset="0"/>
              </a:rPr>
              <a:t>guide</a:t>
            </a:r>
          </a:p>
          <a:p>
            <a:r>
              <a:rPr lang="en-US" sz="1900" dirty="0">
                <a:latin typeface="Calibri" panose="020F0502020204030204" pitchFamily="34" charset="0"/>
                <a:cs typeface="Calibri" panose="020F0502020204030204" pitchFamily="34" charset="0"/>
              </a:rPr>
              <a:t>Su-</a:t>
            </a:r>
            <a:r>
              <a:rPr lang="en-US" sz="1900" dirty="0" err="1">
                <a:latin typeface="Calibri" panose="020F0502020204030204" pitchFamily="34" charset="0"/>
                <a:cs typeface="Calibri" panose="020F0502020204030204" pitchFamily="34" charset="0"/>
              </a:rPr>
              <a:t>Gwan</a:t>
            </a:r>
            <a:r>
              <a:rPr lang="en-US" sz="1900" dirty="0">
                <a:latin typeface="Calibri" panose="020F0502020204030204" pitchFamily="34" charset="0"/>
                <a:cs typeface="Calibri" panose="020F0502020204030204" pitchFamily="34" charset="0"/>
              </a:rPr>
              <a:t> Kim (2011). Clinical Complications of Dental Implants, Implant Dentistry - A Rapidly Evolving Practice</a:t>
            </a:r>
          </a:p>
        </p:txBody>
      </p:sp>
    </p:spTree>
    <p:extLst>
      <p:ext uri="{BB962C8B-B14F-4D97-AF65-F5344CB8AC3E}">
        <p14:creationId xmlns:p14="http://schemas.microsoft.com/office/powerpoint/2010/main" val="189126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1070" y="2713961"/>
            <a:ext cx="6504709" cy="3631795"/>
          </a:xfrm>
          <a:prstGeom prst="rect">
            <a:avLst/>
          </a:prstGeom>
        </p:spPr>
      </p:pic>
      <p:sp>
        <p:nvSpPr>
          <p:cNvPr id="3" name="Rectangle 2"/>
          <p:cNvSpPr/>
          <p:nvPr/>
        </p:nvSpPr>
        <p:spPr>
          <a:xfrm>
            <a:off x="2321952" y="1263135"/>
            <a:ext cx="8176726" cy="923330"/>
          </a:xfrm>
          <a:prstGeom prst="rect">
            <a:avLst/>
          </a:prstGeom>
        </p:spPr>
        <p:txBody>
          <a:bodyPr wrap="none">
            <a:spAutoFit/>
          </a:bodyPr>
          <a:lstStyle/>
          <a:p>
            <a:r>
              <a:rPr lang="en-GB" sz="5400" dirty="0" smtClean="0">
                <a:solidFill>
                  <a:schemeClr val="accent3">
                    <a:lumMod val="40000"/>
                    <a:lumOff val="60000"/>
                  </a:schemeClr>
                </a:solidFill>
                <a:latin typeface="Bell MT" panose="02020503060305020303" pitchFamily="18" charset="0"/>
              </a:rPr>
              <a:t>Thank</a:t>
            </a:r>
            <a:r>
              <a:rPr lang="bg-BG" sz="5400" dirty="0" smtClean="0">
                <a:solidFill>
                  <a:schemeClr val="accent3">
                    <a:lumMod val="40000"/>
                    <a:lumOff val="60000"/>
                  </a:schemeClr>
                </a:solidFill>
                <a:latin typeface="Bell MT" panose="02020503060305020303" pitchFamily="18" charset="0"/>
              </a:rPr>
              <a:t> </a:t>
            </a:r>
            <a:r>
              <a:rPr lang="en-US" sz="5400" dirty="0" smtClean="0">
                <a:solidFill>
                  <a:schemeClr val="accent3">
                    <a:lumMod val="40000"/>
                    <a:lumOff val="60000"/>
                  </a:schemeClr>
                </a:solidFill>
                <a:latin typeface="Bell MT" panose="02020503060305020303" pitchFamily="18" charset="0"/>
              </a:rPr>
              <a:t>you</a:t>
            </a:r>
            <a:r>
              <a:rPr lang="en-GB" sz="5400" dirty="0" smtClean="0">
                <a:solidFill>
                  <a:schemeClr val="accent3">
                    <a:lumMod val="40000"/>
                    <a:lumOff val="60000"/>
                  </a:schemeClr>
                </a:solidFill>
                <a:latin typeface="Bell MT" panose="02020503060305020303" pitchFamily="18" charset="0"/>
              </a:rPr>
              <a:t> </a:t>
            </a:r>
            <a:r>
              <a:rPr lang="en-GB" sz="5400" dirty="0">
                <a:solidFill>
                  <a:schemeClr val="accent3">
                    <a:lumMod val="40000"/>
                    <a:lumOff val="60000"/>
                  </a:schemeClr>
                </a:solidFill>
                <a:latin typeface="Bell MT" panose="02020503060305020303" pitchFamily="18" charset="0"/>
              </a:rPr>
              <a:t>for the </a:t>
            </a:r>
            <a:r>
              <a:rPr lang="en-GB" sz="5400" dirty="0" smtClean="0">
                <a:solidFill>
                  <a:schemeClr val="accent3">
                    <a:lumMod val="40000"/>
                    <a:lumOff val="60000"/>
                  </a:schemeClr>
                </a:solidFill>
                <a:latin typeface="Bell MT" panose="02020503060305020303" pitchFamily="18" charset="0"/>
              </a:rPr>
              <a:t>attention!</a:t>
            </a:r>
            <a:endParaRPr lang="en-GB" sz="5400" dirty="0">
              <a:solidFill>
                <a:schemeClr val="accent3">
                  <a:lumMod val="40000"/>
                  <a:lumOff val="60000"/>
                </a:schemeClr>
              </a:solidFill>
              <a:latin typeface="Bell MT" panose="02020503060305020303" pitchFamily="18" charset="0"/>
            </a:endParaRPr>
          </a:p>
        </p:txBody>
      </p:sp>
    </p:spTree>
    <p:extLst>
      <p:ext uri="{BB962C8B-B14F-4D97-AF65-F5344CB8AC3E}">
        <p14:creationId xmlns:p14="http://schemas.microsoft.com/office/powerpoint/2010/main" val="32628280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8394" y="983673"/>
            <a:ext cx="7647709" cy="707886"/>
          </a:xfrm>
          <a:prstGeom prst="rect">
            <a:avLst/>
          </a:prstGeom>
          <a:noFill/>
        </p:spPr>
        <p:txBody>
          <a:bodyPr wrap="square" rtlCol="0">
            <a:spAutoFit/>
          </a:bodyPr>
          <a:lstStyle/>
          <a:p>
            <a:r>
              <a:rPr lang="en-GB" sz="4000" dirty="0">
                <a:solidFill>
                  <a:srgbClr val="66FFFF"/>
                </a:solidFill>
                <a:latin typeface="Bell MT" panose="02020503060305020303" pitchFamily="18" charset="0"/>
              </a:rPr>
              <a:t>Patient-related factors</a:t>
            </a:r>
            <a:endParaRPr lang="bg-BG" sz="4000" dirty="0">
              <a:solidFill>
                <a:srgbClr val="66FFFF"/>
              </a:solidFill>
            </a:endParaRPr>
          </a:p>
        </p:txBody>
      </p:sp>
      <p:sp>
        <p:nvSpPr>
          <p:cNvPr id="4" name="Rectangle 3"/>
          <p:cNvSpPr/>
          <p:nvPr/>
        </p:nvSpPr>
        <p:spPr>
          <a:xfrm>
            <a:off x="748146" y="2274442"/>
            <a:ext cx="6096000" cy="3693319"/>
          </a:xfrm>
          <a:prstGeom prst="rect">
            <a:avLst/>
          </a:prstGeom>
        </p:spPr>
        <p:txBody>
          <a:bodyPr>
            <a:spAutoFit/>
          </a:bodyPr>
          <a:lstStyle/>
          <a:p>
            <a:pPr marL="285750" indent="-285750" algn="just">
              <a:buFont typeface="Wingdings" panose="05000000000000000000" pitchFamily="2" charset="2"/>
              <a:buChar char="ü"/>
            </a:pPr>
            <a:r>
              <a:rPr lang="en-US" sz="2600" dirty="0" smtClean="0">
                <a:latin typeface="Calibri" panose="020F0502020204030204" pitchFamily="34" charset="0"/>
                <a:cs typeface="Calibri" panose="020F0502020204030204" pitchFamily="34" charset="0"/>
              </a:rPr>
              <a:t>Anxiety</a:t>
            </a:r>
          </a:p>
          <a:p>
            <a:pPr marL="285750" indent="-285750" algn="just">
              <a:buFont typeface="Wingdings" panose="05000000000000000000" pitchFamily="2" charset="2"/>
              <a:buChar char="ü"/>
            </a:pPr>
            <a:r>
              <a:rPr lang="en-US" sz="2600" dirty="0">
                <a:latin typeface="Calibri" panose="020F0502020204030204" pitchFamily="34" charset="0"/>
                <a:cs typeface="Calibri" panose="020F0502020204030204" pitchFamily="34" charset="0"/>
              </a:rPr>
              <a:t>A</a:t>
            </a:r>
            <a:r>
              <a:rPr lang="en-US" sz="2600" dirty="0" smtClean="0">
                <a:latin typeface="Calibri" panose="020F0502020204030204" pitchFamily="34" charset="0"/>
                <a:cs typeface="Calibri" panose="020F0502020204030204" pitchFamily="34" charset="0"/>
              </a:rPr>
              <a:t>llergy</a:t>
            </a:r>
          </a:p>
          <a:p>
            <a:pPr marL="285750" indent="-285750" algn="just">
              <a:buFont typeface="Wingdings" panose="05000000000000000000" pitchFamily="2" charset="2"/>
              <a:buChar char="ü"/>
            </a:pPr>
            <a:r>
              <a:rPr lang="en-US" sz="2600" dirty="0">
                <a:latin typeface="Calibri" panose="020F0502020204030204" pitchFamily="34" charset="0"/>
                <a:cs typeface="Calibri" panose="020F0502020204030204" pitchFamily="34" charset="0"/>
              </a:rPr>
              <a:t>S</a:t>
            </a:r>
            <a:r>
              <a:rPr lang="en-US" sz="2600" dirty="0" smtClean="0">
                <a:latin typeface="Calibri" panose="020F0502020204030204" pitchFamily="34" charset="0"/>
                <a:cs typeface="Calibri" panose="020F0502020204030204" pitchFamily="34" charset="0"/>
              </a:rPr>
              <a:t>moke history</a:t>
            </a:r>
          </a:p>
          <a:p>
            <a:pPr marL="285750" indent="-285750" algn="just">
              <a:buFont typeface="Wingdings" panose="05000000000000000000" pitchFamily="2" charset="2"/>
              <a:buChar char="ü"/>
            </a:pPr>
            <a:r>
              <a:rPr lang="en-US" sz="2600" dirty="0">
                <a:latin typeface="Calibri" panose="020F0502020204030204" pitchFamily="34" charset="0"/>
                <a:cs typeface="Calibri" panose="020F0502020204030204" pitchFamily="34" charset="0"/>
              </a:rPr>
              <a:t>A</a:t>
            </a:r>
            <a:r>
              <a:rPr lang="en-US" sz="2600" dirty="0" smtClean="0">
                <a:latin typeface="Calibri" panose="020F0502020204030204" pitchFamily="34" charset="0"/>
                <a:cs typeface="Calibri" panose="020F0502020204030204" pitchFamily="34" charset="0"/>
              </a:rPr>
              <a:t>natomical variations</a:t>
            </a:r>
          </a:p>
          <a:p>
            <a:pPr marL="285750" indent="-285750" algn="just">
              <a:buFont typeface="Wingdings" panose="05000000000000000000" pitchFamily="2" charset="2"/>
              <a:buChar char="ü"/>
            </a:pPr>
            <a:r>
              <a:rPr lang="en-US" sz="2600" dirty="0">
                <a:latin typeface="Calibri" panose="020F0502020204030204" pitchFamily="34" charset="0"/>
                <a:cs typeface="Calibri" panose="020F0502020204030204" pitchFamily="34" charset="0"/>
              </a:rPr>
              <a:t>I</a:t>
            </a:r>
            <a:r>
              <a:rPr lang="en-US" sz="2600" dirty="0" smtClean="0">
                <a:latin typeface="Calibri" panose="020F0502020204030204" pitchFamily="34" charset="0"/>
                <a:cs typeface="Calibri" panose="020F0502020204030204" pitchFamily="34" charset="0"/>
              </a:rPr>
              <a:t>mplant </a:t>
            </a:r>
            <a:r>
              <a:rPr lang="en-US" sz="2600" dirty="0">
                <a:latin typeface="Calibri" panose="020F0502020204030204" pitchFamily="34" charset="0"/>
                <a:cs typeface="Calibri" panose="020F0502020204030204" pitchFamily="34" charset="0"/>
              </a:rPr>
              <a:t>site local </a:t>
            </a:r>
            <a:r>
              <a:rPr lang="en-US" sz="2600" dirty="0" smtClean="0">
                <a:latin typeface="Calibri" panose="020F0502020204030204" pitchFamily="34" charset="0"/>
                <a:cs typeface="Calibri" panose="020F0502020204030204" pitchFamily="34" charset="0"/>
              </a:rPr>
              <a:t>challenges</a:t>
            </a:r>
          </a:p>
          <a:p>
            <a:pPr marL="285750" indent="-285750" algn="just">
              <a:buFont typeface="Wingdings" panose="05000000000000000000" pitchFamily="2" charset="2"/>
              <a:buChar char="ü"/>
            </a:pPr>
            <a:r>
              <a:rPr lang="en-US" sz="2600" dirty="0">
                <a:latin typeface="Calibri" panose="020F0502020204030204" pitchFamily="34" charset="0"/>
                <a:cs typeface="Calibri" panose="020F0502020204030204" pitchFamily="34" charset="0"/>
              </a:rPr>
              <a:t>L</a:t>
            </a:r>
            <a:r>
              <a:rPr lang="en-US" sz="2600" dirty="0" smtClean="0">
                <a:latin typeface="Calibri" panose="020F0502020204030204" pitchFamily="34" charset="0"/>
                <a:cs typeface="Calibri" panose="020F0502020204030204" pitchFamily="34" charset="0"/>
              </a:rPr>
              <a:t>ocal </a:t>
            </a:r>
            <a:r>
              <a:rPr lang="en-US" sz="2600" dirty="0">
                <a:latin typeface="Calibri" panose="020F0502020204030204" pitchFamily="34" charset="0"/>
                <a:cs typeface="Calibri" panose="020F0502020204030204" pitchFamily="34" charset="0"/>
              </a:rPr>
              <a:t>bone </a:t>
            </a:r>
            <a:r>
              <a:rPr lang="en-US" sz="2600" dirty="0" smtClean="0">
                <a:latin typeface="Calibri" panose="020F0502020204030204" pitchFamily="34" charset="0"/>
                <a:cs typeface="Calibri" panose="020F0502020204030204" pitchFamily="34" charset="0"/>
              </a:rPr>
              <a:t>type</a:t>
            </a:r>
          </a:p>
          <a:p>
            <a:pPr marL="285750" indent="-285750" algn="just">
              <a:buFont typeface="Wingdings" panose="05000000000000000000" pitchFamily="2" charset="2"/>
              <a:buChar char="ü"/>
            </a:pPr>
            <a:r>
              <a:rPr lang="en-US" sz="2600" dirty="0">
                <a:latin typeface="Calibri" panose="020F0502020204030204" pitchFamily="34" charset="0"/>
                <a:cs typeface="Calibri" panose="020F0502020204030204" pitchFamily="34" charset="0"/>
              </a:rPr>
              <a:t>L</a:t>
            </a:r>
            <a:r>
              <a:rPr lang="en-US" sz="2600" dirty="0" smtClean="0">
                <a:latin typeface="Calibri" panose="020F0502020204030204" pitchFamily="34" charset="0"/>
                <a:cs typeface="Calibri" panose="020F0502020204030204" pitchFamily="34" charset="0"/>
              </a:rPr>
              <a:t>ocal topography</a:t>
            </a:r>
          </a:p>
          <a:p>
            <a:pPr marL="285750" indent="-285750" algn="just">
              <a:buFont typeface="Wingdings" panose="05000000000000000000" pitchFamily="2" charset="2"/>
              <a:buChar char="ü"/>
            </a:pPr>
            <a:r>
              <a:rPr lang="en-US" sz="2600" dirty="0">
                <a:latin typeface="Calibri" panose="020F0502020204030204" pitchFamily="34" charset="0"/>
                <a:cs typeface="Calibri" panose="020F0502020204030204" pitchFamily="34" charset="0"/>
              </a:rPr>
              <a:t>T</a:t>
            </a:r>
            <a:r>
              <a:rPr lang="en-US" sz="2600" dirty="0" smtClean="0">
                <a:latin typeface="Calibri" panose="020F0502020204030204" pitchFamily="34" charset="0"/>
                <a:cs typeface="Calibri" panose="020F0502020204030204" pitchFamily="34" charset="0"/>
              </a:rPr>
              <a:t>he </a:t>
            </a:r>
            <a:r>
              <a:rPr lang="en-US" sz="2600" dirty="0">
                <a:latin typeface="Calibri" panose="020F0502020204030204" pitchFamily="34" charset="0"/>
                <a:cs typeface="Calibri" panose="020F0502020204030204" pitchFamily="34" charset="0"/>
              </a:rPr>
              <a:t>personal </a:t>
            </a:r>
            <a:r>
              <a:rPr lang="en-US" sz="2600" dirty="0" smtClean="0">
                <a:latin typeface="Calibri" panose="020F0502020204030204" pitchFamily="34" charset="0"/>
                <a:cs typeface="Calibri" panose="020F0502020204030204" pitchFamily="34" charset="0"/>
              </a:rPr>
              <a:t>preference</a:t>
            </a:r>
          </a:p>
          <a:p>
            <a:pPr marL="285750" indent="-285750" algn="just">
              <a:buFont typeface="Wingdings" panose="05000000000000000000" pitchFamily="2" charset="2"/>
              <a:buChar char="ü"/>
            </a:pPr>
            <a:r>
              <a:rPr lang="en-GB" sz="2600" dirty="0" smtClean="0">
                <a:latin typeface="Calibri" panose="020F0502020204030204" pitchFamily="34" charset="0"/>
                <a:cs typeface="Calibri" panose="020F0502020204030204" pitchFamily="34" charset="0"/>
              </a:rPr>
              <a:t>Time </a:t>
            </a:r>
            <a:r>
              <a:rPr lang="en-GB" sz="2600" dirty="0">
                <a:latin typeface="Calibri" panose="020F0502020204030204" pitchFamily="34" charset="0"/>
                <a:cs typeface="Calibri" panose="020F0502020204030204" pitchFamily="34" charset="0"/>
              </a:rPr>
              <a:t>frame demand</a:t>
            </a:r>
            <a:endParaRPr lang="bg-BG" sz="26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6048974" y="2618841"/>
            <a:ext cx="5346124" cy="30045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13869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5526" y="955963"/>
            <a:ext cx="6941128" cy="707886"/>
          </a:xfrm>
          <a:prstGeom prst="rect">
            <a:avLst/>
          </a:prstGeom>
          <a:noFill/>
        </p:spPr>
        <p:txBody>
          <a:bodyPr wrap="square" rtlCol="0">
            <a:spAutoFit/>
          </a:bodyPr>
          <a:lstStyle/>
          <a:p>
            <a:r>
              <a:rPr lang="en-GB" sz="4000" dirty="0">
                <a:solidFill>
                  <a:srgbClr val="66FFFF"/>
                </a:solidFill>
                <a:latin typeface="Bell MT" panose="02020503060305020303" pitchFamily="18" charset="0"/>
              </a:rPr>
              <a:t>Surgical site alveolar deficiency</a:t>
            </a:r>
            <a:endParaRPr lang="bg-BG" sz="4000" dirty="0">
              <a:solidFill>
                <a:srgbClr val="66FFFF"/>
              </a:solidFill>
            </a:endParaRPr>
          </a:p>
        </p:txBody>
      </p:sp>
      <p:pic>
        <p:nvPicPr>
          <p:cNvPr id="3" name="Picture 2"/>
          <p:cNvPicPr>
            <a:picLocks noChangeAspect="1"/>
          </p:cNvPicPr>
          <p:nvPr/>
        </p:nvPicPr>
        <p:blipFill>
          <a:blip r:embed="rId2"/>
          <a:stretch>
            <a:fillRect/>
          </a:stretch>
        </p:blipFill>
        <p:spPr>
          <a:xfrm>
            <a:off x="1900203" y="2187274"/>
            <a:ext cx="7454259" cy="25081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1900203" y="5091887"/>
            <a:ext cx="7259783" cy="1200329"/>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Intraoral clinical images showing bone deficiency at the vertical and horizontal levels leading to minimal gingival recession pertinent to the lower canine teeth.</a:t>
            </a:r>
            <a:endParaRPr lang="bg-BG"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8972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1524" y="1038067"/>
            <a:ext cx="5806614" cy="1974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a:stretch>
            <a:fillRect/>
          </a:stretch>
        </p:blipFill>
        <p:spPr>
          <a:xfrm>
            <a:off x="4618640" y="4007529"/>
            <a:ext cx="6208980" cy="2080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7345747" y="1038067"/>
            <a:ext cx="3048000" cy="1938992"/>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A periapical radiograph showing remaining roots of a previously attempted dental extraction</a:t>
            </a:r>
            <a:endParaRPr lang="bg-BG" sz="2400" dirty="0">
              <a:latin typeface="Calibri" panose="020F0502020204030204" pitchFamily="34" charset="0"/>
              <a:cs typeface="Calibri" panose="020F0502020204030204" pitchFamily="34" charset="0"/>
            </a:endParaRPr>
          </a:p>
        </p:txBody>
      </p:sp>
      <p:sp>
        <p:nvSpPr>
          <p:cNvPr id="6" name="Rectangle 5"/>
          <p:cNvSpPr/>
          <p:nvPr/>
        </p:nvSpPr>
        <p:spPr>
          <a:xfrm>
            <a:off x="2471244" y="4447447"/>
            <a:ext cx="1936381" cy="1200329"/>
          </a:xfrm>
          <a:prstGeom prst="rect">
            <a:avLst/>
          </a:prstGeom>
        </p:spPr>
        <p:txBody>
          <a:bodyPr wrap="square">
            <a:spAutoFit/>
          </a:bodyPr>
          <a:lstStyle/>
          <a:p>
            <a:r>
              <a:rPr lang="en-GB" sz="2400" dirty="0" smtClean="0">
                <a:latin typeface="Calibri" panose="020F0502020204030204" pitchFamily="34" charset="0"/>
                <a:cs typeface="Calibri" panose="020F0502020204030204" pitchFamily="34" charset="0"/>
              </a:rPr>
              <a:t>Accomplished implant </a:t>
            </a:r>
            <a:r>
              <a:rPr lang="en-GB" sz="2400" dirty="0">
                <a:latin typeface="Calibri" panose="020F0502020204030204" pitchFamily="34" charset="0"/>
                <a:cs typeface="Calibri" panose="020F0502020204030204" pitchFamily="34" charset="0"/>
              </a:rPr>
              <a:t>placement </a:t>
            </a:r>
            <a:endParaRPr lang="bg-BG"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3876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4478" y="816985"/>
            <a:ext cx="6191250" cy="2581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6809508" y="1138126"/>
            <a:ext cx="3532908" cy="1938992"/>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A radiograph of a 50-year-old patient showing limited vertical bone height to place dental </a:t>
            </a:r>
            <a:r>
              <a:rPr lang="en-US" sz="2400" dirty="0" smtClean="0">
                <a:latin typeface="Calibri" panose="020F0502020204030204" pitchFamily="34" charset="0"/>
                <a:cs typeface="Calibri" panose="020F0502020204030204" pitchFamily="34" charset="0"/>
              </a:rPr>
              <a:t>implant.</a:t>
            </a:r>
            <a:endParaRPr lang="bg-BG" sz="24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978344" y="3763942"/>
            <a:ext cx="5657384" cy="26898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7178785" y="4324057"/>
            <a:ext cx="3657601" cy="1569660"/>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A periapical radiograph showing the short implant in situ and the crown placed in favorable </a:t>
            </a:r>
            <a:r>
              <a:rPr lang="en-US" sz="2400" dirty="0" smtClean="0">
                <a:latin typeface="Calibri" panose="020F0502020204030204" pitchFamily="34" charset="0"/>
                <a:cs typeface="Calibri" panose="020F0502020204030204" pitchFamily="34" charset="0"/>
              </a:rPr>
              <a:t>status.</a:t>
            </a:r>
            <a:endParaRPr lang="bg-BG"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4853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909" y="736660"/>
            <a:ext cx="6543054" cy="707886"/>
          </a:xfrm>
          <a:prstGeom prst="rect">
            <a:avLst/>
          </a:prstGeom>
        </p:spPr>
        <p:txBody>
          <a:bodyPr wrap="square">
            <a:spAutoFit/>
          </a:bodyPr>
          <a:lstStyle/>
          <a:p>
            <a:r>
              <a:rPr lang="en-GB" sz="4000" dirty="0">
                <a:solidFill>
                  <a:srgbClr val="66FFFF"/>
                </a:solidFill>
                <a:latin typeface="Bell MT" panose="02020503060305020303" pitchFamily="18" charset="0"/>
              </a:rPr>
              <a:t>Local blood supply deficiency</a:t>
            </a:r>
            <a:endParaRPr lang="bg-BG" sz="4000" dirty="0">
              <a:solidFill>
                <a:srgbClr val="66FFFF"/>
              </a:solidFill>
            </a:endParaRPr>
          </a:p>
        </p:txBody>
      </p:sp>
      <p:sp>
        <p:nvSpPr>
          <p:cNvPr id="4" name="Rectangle 3"/>
          <p:cNvSpPr/>
          <p:nvPr/>
        </p:nvSpPr>
        <p:spPr>
          <a:xfrm>
            <a:off x="713243" y="2967734"/>
            <a:ext cx="6096000" cy="1569660"/>
          </a:xfrm>
          <a:prstGeom prst="rect">
            <a:avLst/>
          </a:prstGeom>
        </p:spPr>
        <p:txBody>
          <a:bodyPr>
            <a:spAutoFit/>
          </a:bodyPr>
          <a:lstStyle/>
          <a:p>
            <a:r>
              <a:rPr lang="en-US" sz="2400" dirty="0">
                <a:latin typeface="Calibri" panose="020F0502020204030204" pitchFamily="34" charset="0"/>
                <a:cs typeface="Calibri" panose="020F0502020204030204" pitchFamily="34" charset="0"/>
              </a:rPr>
              <a:t>Sometimes, missing to identify cortical areas of poor blood perforates, especially in older patients, can be the reason behind the success or failure</a:t>
            </a:r>
            <a:r>
              <a:rPr lang="en-US" sz="2400" dirty="0" smtClean="0">
                <a:latin typeface="Calibri" panose="020F0502020204030204" pitchFamily="34" charset="0"/>
                <a:cs typeface="Calibri" panose="020F0502020204030204" pitchFamily="34" charset="0"/>
              </a:rPr>
              <a:t>.</a:t>
            </a:r>
            <a:endParaRPr lang="en-US" dirty="0"/>
          </a:p>
        </p:txBody>
      </p:sp>
      <p:pic>
        <p:nvPicPr>
          <p:cNvPr id="5" name="Picture 4"/>
          <p:cNvPicPr>
            <a:picLocks noChangeAspect="1"/>
          </p:cNvPicPr>
          <p:nvPr/>
        </p:nvPicPr>
        <p:blipFill>
          <a:blip r:embed="rId2"/>
          <a:stretch>
            <a:fillRect/>
          </a:stretch>
        </p:blipFill>
        <p:spPr>
          <a:xfrm>
            <a:off x="7339012" y="2446625"/>
            <a:ext cx="4219575" cy="3267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88918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9329" y="4672695"/>
            <a:ext cx="9254837" cy="1569660"/>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A 75-year-old female patient who was known to be diabetic that is controlled and followed by an endocrinologist. The clinical image shows alveolar bone local limited blood supply at the </a:t>
            </a:r>
            <a:r>
              <a:rPr lang="en-US" sz="2400" dirty="0" err="1">
                <a:latin typeface="Calibri" panose="020F0502020204030204" pitchFamily="34" charset="0"/>
                <a:cs typeface="Calibri" panose="020F0502020204030204" pitchFamily="34" charset="0"/>
              </a:rPr>
              <a:t>crestal</a:t>
            </a:r>
            <a:r>
              <a:rPr lang="en-US" sz="2400" dirty="0">
                <a:latin typeface="Calibri" panose="020F0502020204030204" pitchFamily="34" charset="0"/>
                <a:cs typeface="Calibri" panose="020F0502020204030204" pitchFamily="34" charset="0"/>
              </a:rPr>
              <a:t> level when compared to the buccal plate perforates. </a:t>
            </a:r>
            <a:endParaRPr lang="bg-BG" sz="2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2389608" y="1245710"/>
            <a:ext cx="7067983" cy="31094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58015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9198" y="922635"/>
            <a:ext cx="8610600" cy="1293028"/>
          </a:xfrm>
        </p:spPr>
        <p:txBody>
          <a:bodyPr/>
          <a:lstStyle/>
          <a:p>
            <a:r>
              <a:rPr lang="en-GB" dirty="0">
                <a:solidFill>
                  <a:srgbClr val="66FFFF"/>
                </a:solidFill>
                <a:latin typeface="Bell MT" panose="02020503060305020303" pitchFamily="18" charset="0"/>
              </a:rPr>
              <a:t>Operator-related factors</a:t>
            </a:r>
            <a:endParaRPr lang="bg-BG" dirty="0">
              <a:solidFill>
                <a:srgbClr val="66FFFF"/>
              </a:solidFill>
            </a:endParaRPr>
          </a:p>
        </p:txBody>
      </p:sp>
      <p:sp>
        <p:nvSpPr>
          <p:cNvPr id="3" name="Rectangle 2"/>
          <p:cNvSpPr/>
          <p:nvPr/>
        </p:nvSpPr>
        <p:spPr>
          <a:xfrm>
            <a:off x="2289198" y="2573638"/>
            <a:ext cx="7176655" cy="3293209"/>
          </a:xfrm>
          <a:prstGeom prst="rect">
            <a:avLst/>
          </a:prstGeom>
        </p:spPr>
        <p:txBody>
          <a:bodyPr wrap="square">
            <a:spAutoFit/>
          </a:bodyPr>
          <a:lstStyle/>
          <a:p>
            <a:pPr marL="342900" indent="-342900">
              <a:buFont typeface="Wingdings" panose="05000000000000000000" pitchFamily="2" charset="2"/>
              <a:buChar char="ü"/>
            </a:pPr>
            <a:r>
              <a:rPr lang="en-US" sz="2600" dirty="0" smtClean="0">
                <a:latin typeface="Calibri" panose="020F0502020204030204" pitchFamily="34" charset="0"/>
                <a:cs typeface="Calibri" panose="020F0502020204030204" pitchFamily="34" charset="0"/>
              </a:rPr>
              <a:t> Expertise</a:t>
            </a:r>
          </a:p>
          <a:p>
            <a:pPr marL="342900" indent="-342900">
              <a:buFont typeface="Wingdings" panose="05000000000000000000" pitchFamily="2" charset="2"/>
              <a:buChar char="ü"/>
            </a:pPr>
            <a:r>
              <a:rPr lang="en-US" sz="2600" dirty="0" smtClean="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T</a:t>
            </a:r>
            <a:r>
              <a:rPr lang="en-US" sz="2600" dirty="0" smtClean="0">
                <a:latin typeface="Calibri" panose="020F0502020204030204" pitchFamily="34" charset="0"/>
                <a:cs typeface="Calibri" panose="020F0502020204030204" pitchFamily="34" charset="0"/>
              </a:rPr>
              <a:t>raining background</a:t>
            </a:r>
          </a:p>
          <a:p>
            <a:pPr marL="342900" indent="-342900">
              <a:buFont typeface="Wingdings" panose="05000000000000000000" pitchFamily="2" charset="2"/>
              <a:buChar char="ü"/>
            </a:pPr>
            <a:r>
              <a:rPr lang="en-US" sz="2600" dirty="0" smtClean="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O</a:t>
            </a:r>
            <a:r>
              <a:rPr lang="en-US" sz="2600" dirty="0" smtClean="0">
                <a:latin typeface="Calibri" panose="020F0502020204030204" pitchFamily="34" charset="0"/>
                <a:cs typeface="Calibri" panose="020F0502020204030204" pitchFamily="34" charset="0"/>
              </a:rPr>
              <a:t>perator’s capabilities</a:t>
            </a:r>
          </a:p>
          <a:p>
            <a:pPr marL="342900" indent="-342900">
              <a:buFont typeface="Wingdings" panose="05000000000000000000" pitchFamily="2" charset="2"/>
              <a:buChar char="ü"/>
            </a:pPr>
            <a:r>
              <a:rPr lang="en-US" sz="2600" dirty="0" smtClean="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P</a:t>
            </a:r>
            <a:r>
              <a:rPr lang="en-US" sz="2600" dirty="0" smtClean="0">
                <a:latin typeface="Calibri" panose="020F0502020204030204" pitchFamily="34" charset="0"/>
                <a:cs typeface="Calibri" panose="020F0502020204030204" pitchFamily="34" charset="0"/>
              </a:rPr>
              <a:t>ersonal </a:t>
            </a:r>
            <a:r>
              <a:rPr lang="en-US" sz="2600" dirty="0">
                <a:latin typeface="Calibri" panose="020F0502020204030204" pitchFamily="34" charset="0"/>
                <a:cs typeface="Calibri" panose="020F0502020204030204" pitchFamily="34" charset="0"/>
              </a:rPr>
              <a:t>interest to introduce new </a:t>
            </a:r>
            <a:r>
              <a:rPr lang="en-US" sz="2600" dirty="0" smtClean="0">
                <a:latin typeface="Calibri" panose="020F0502020204030204" pitchFamily="34" charset="0"/>
                <a:cs typeface="Calibri" panose="020F0502020204030204" pitchFamily="34" charset="0"/>
              </a:rPr>
              <a:t>techniques</a:t>
            </a:r>
          </a:p>
          <a:p>
            <a:pPr marL="342900" indent="-342900">
              <a:buFont typeface="Wingdings" panose="05000000000000000000" pitchFamily="2" charset="2"/>
              <a:buChar char="ü"/>
            </a:pPr>
            <a:r>
              <a:rPr lang="en-US" sz="2600" dirty="0" smtClean="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K</a:t>
            </a:r>
            <a:r>
              <a:rPr lang="en-US" sz="2600" dirty="0" smtClean="0">
                <a:latin typeface="Calibri" panose="020F0502020204030204" pitchFamily="34" charset="0"/>
                <a:cs typeface="Calibri" panose="020F0502020204030204" pitchFamily="34" charset="0"/>
              </a:rPr>
              <a:t>nowledge </a:t>
            </a:r>
            <a:r>
              <a:rPr lang="en-US" sz="2600" dirty="0">
                <a:latin typeface="Calibri" panose="020F0502020204030204" pitchFamily="34" charset="0"/>
                <a:cs typeface="Calibri" panose="020F0502020204030204" pitchFamily="34" charset="0"/>
              </a:rPr>
              <a:t>of data </a:t>
            </a:r>
            <a:r>
              <a:rPr lang="en-US" sz="2600" dirty="0" smtClean="0">
                <a:latin typeface="Calibri" panose="020F0502020204030204" pitchFamily="34" charset="0"/>
                <a:cs typeface="Calibri" panose="020F0502020204030204" pitchFamily="34" charset="0"/>
              </a:rPr>
              <a:t>interpretation</a:t>
            </a:r>
          </a:p>
          <a:p>
            <a:pPr marL="342900" indent="-342900">
              <a:buFont typeface="Wingdings" panose="05000000000000000000" pitchFamily="2" charset="2"/>
              <a:buChar char="ü"/>
            </a:pPr>
            <a:r>
              <a:rPr lang="en-US" sz="2600" dirty="0" smtClean="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T</a:t>
            </a:r>
            <a:r>
              <a:rPr lang="en-US" sz="2600" dirty="0" smtClean="0">
                <a:latin typeface="Calibri" panose="020F0502020204030204" pitchFamily="34" charset="0"/>
                <a:cs typeface="Calibri" panose="020F0502020204030204" pitchFamily="34" charset="0"/>
              </a:rPr>
              <a:t>he </a:t>
            </a:r>
            <a:r>
              <a:rPr lang="en-US" sz="2600" dirty="0">
                <a:latin typeface="Calibri" panose="020F0502020204030204" pitchFamily="34" charset="0"/>
                <a:cs typeface="Calibri" panose="020F0502020204030204" pitchFamily="34" charset="0"/>
              </a:rPr>
              <a:t>presence of a supporting </a:t>
            </a:r>
            <a:r>
              <a:rPr lang="en-US" sz="2600" dirty="0" smtClean="0">
                <a:latin typeface="Calibri" panose="020F0502020204030204" pitchFamily="34" charset="0"/>
                <a:cs typeface="Calibri" panose="020F0502020204030204" pitchFamily="34" charset="0"/>
              </a:rPr>
              <a:t>team</a:t>
            </a:r>
          </a:p>
          <a:p>
            <a:pPr marL="342900" indent="-342900">
              <a:buFont typeface="Wingdings" panose="05000000000000000000" pitchFamily="2" charset="2"/>
              <a:buChar char="ü"/>
            </a:pPr>
            <a:r>
              <a:rPr lang="en-US" sz="2600" dirty="0" smtClean="0">
                <a:latin typeface="Calibri" panose="020F0502020204030204" pitchFamily="34" charset="0"/>
                <a:cs typeface="Calibri" panose="020F0502020204030204" pitchFamily="34" charset="0"/>
              </a:rPr>
              <a:t> The </a:t>
            </a:r>
            <a:r>
              <a:rPr lang="en-US" sz="2600" dirty="0">
                <a:latin typeface="Calibri" panose="020F0502020204030204" pitchFamily="34" charset="0"/>
                <a:cs typeface="Calibri" panose="020F0502020204030204" pitchFamily="34" charset="0"/>
              </a:rPr>
              <a:t>talent to adjust with the challenging case requirement</a:t>
            </a:r>
            <a:endParaRPr lang="bg-BG"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5747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1327</TotalTime>
  <Words>962</Words>
  <Application>Microsoft Macintosh PowerPoint</Application>
  <PresentationFormat>Custom</PresentationFormat>
  <Paragraphs>72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Vapor Trail</vt:lpstr>
      <vt:lpstr>The  challenging  scenarios  of dental implantology</vt:lpstr>
      <vt:lpstr>Introduction</vt:lpstr>
      <vt:lpstr>PowerPoint Presentation</vt:lpstr>
      <vt:lpstr>PowerPoint Presentation</vt:lpstr>
      <vt:lpstr>PowerPoint Presentation</vt:lpstr>
      <vt:lpstr>PowerPoint Presentation</vt:lpstr>
      <vt:lpstr>PowerPoint Presentation</vt:lpstr>
      <vt:lpstr>PowerPoint Presentation</vt:lpstr>
      <vt:lpstr>Operator-related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challenging scenarios of dental implantologie</dc:title>
  <dc:creator>User</dc:creator>
  <cp:lastModifiedBy>Ivo</cp:lastModifiedBy>
  <cp:revision>43</cp:revision>
  <dcterms:created xsi:type="dcterms:W3CDTF">2022-05-06T13:54:31Z</dcterms:created>
  <dcterms:modified xsi:type="dcterms:W3CDTF">2022-05-16T07:37:34Z</dcterms:modified>
</cp:coreProperties>
</file>